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70" r:id="rId1"/>
    <p:sldMasterId id="2147483684" r:id="rId2"/>
    <p:sldMasterId id="2147483678" r:id="rId3"/>
    <p:sldMasterId id="2147483671" r:id="rId4"/>
    <p:sldMasterId id="2147483686" r:id="rId5"/>
    <p:sldMasterId id="2147483688" r:id="rId6"/>
  </p:sldMasterIdLst>
  <p:notesMasterIdLst>
    <p:notesMasterId r:id="rId15"/>
  </p:notesMasterIdLst>
  <p:sldIdLst>
    <p:sldId id="3038" r:id="rId7"/>
    <p:sldId id="3042" r:id="rId8"/>
    <p:sldId id="3049" r:id="rId9"/>
    <p:sldId id="3044" r:id="rId10"/>
    <p:sldId id="3045" r:id="rId11"/>
    <p:sldId id="3047" r:id="rId12"/>
    <p:sldId id="3048" r:id="rId13"/>
    <p:sldId id="322"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ssiliadis, Dimitrios V. (GSFC-692.0)[NOAA]" initials="VDV(" lastIdx="1" clrIdx="0">
    <p:extLst>
      <p:ext uri="{19B8F6BF-5375-455C-9EA6-DF929625EA0E}">
        <p15:presenceInfo xmlns:p15="http://schemas.microsoft.com/office/powerpoint/2012/main" userId="S-1-5-21-330711430-3775241029-4075259233-8834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78"/>
    <a:srgbClr val="1A467B"/>
    <a:srgbClr val="25619C"/>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8" autoAdjust="0"/>
    <p:restoredTop sz="90406" autoAdjust="0"/>
  </p:normalViewPr>
  <p:slideViewPr>
    <p:cSldViewPr snapToGrid="0" snapToObjects="1">
      <p:cViewPr varScale="1">
        <p:scale>
          <a:sx n="76" d="100"/>
          <a:sy n="76" d="100"/>
        </p:scale>
        <p:origin x="1166" y="4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0" i="0" u="none" strike="noStrike" cap="none" dirty="0" smtClean="0">
                <a:solidFill>
                  <a:schemeClr val="dk1"/>
                </a:solidFill>
                <a:effectLst/>
                <a:latin typeface="Calibri"/>
                <a:ea typeface="Calibri"/>
                <a:cs typeface="Calibri"/>
                <a:sym typeface="Calibri"/>
              </a:rPr>
              <a:t>Good morning, my name is ____ and I am a scientist in the Ground Segment of the SWFO project. </a:t>
            </a:r>
          </a:p>
          <a:p>
            <a:pPr marL="0"/>
            <a:r>
              <a:rPr lang="en-US" sz="1200" b="0" i="0" u="none" strike="noStrike" cap="none" dirty="0" smtClean="0">
                <a:solidFill>
                  <a:schemeClr val="dk1"/>
                </a:solidFill>
                <a:effectLst/>
                <a:latin typeface="Calibri"/>
                <a:ea typeface="Calibri"/>
                <a:cs typeface="Calibri"/>
                <a:sym typeface="Calibri"/>
              </a:rPr>
              <a:t>This talk will cover in situ measurements from NOAA by SWFO and DSCOVR instruments and NASA operationally-used datasets.</a:t>
            </a:r>
          </a:p>
          <a:p>
            <a:pPr marL="0"/>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216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0" i="0" u="none" strike="noStrike" cap="none" dirty="0" smtClean="0">
                <a:solidFill>
                  <a:schemeClr val="dk1"/>
                </a:solidFill>
                <a:effectLst/>
                <a:latin typeface="Calibri"/>
                <a:ea typeface="Calibri"/>
                <a:cs typeface="Calibri"/>
                <a:sym typeface="Calibri"/>
              </a:rPr>
              <a:t> The objective for measuring solar wind, the IMF [interplanetary magnetic field], and particle populations at a location upstream from Earth are multiple:</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Operationally</a:t>
            </a:r>
          </a:p>
          <a:p>
            <a:pPr marL="0" lvl="0"/>
            <a:r>
              <a:rPr lang="en-US" sz="1200" b="0" i="0" u="none" strike="noStrike" cap="none" dirty="0" smtClean="0">
                <a:solidFill>
                  <a:schemeClr val="dk1"/>
                </a:solidFill>
                <a:effectLst/>
                <a:latin typeface="Calibri"/>
                <a:ea typeface="Calibri"/>
                <a:cs typeface="Calibri"/>
                <a:sym typeface="Calibri"/>
              </a:rPr>
              <a:t>Quantify the state of the solar wind</a:t>
            </a:r>
          </a:p>
          <a:p>
            <a:pPr marL="0" lvl="0"/>
            <a:r>
              <a:rPr lang="en-US" sz="1200" b="0" i="0" u="none" strike="noStrike" cap="none" dirty="0" smtClean="0">
                <a:solidFill>
                  <a:schemeClr val="dk1"/>
                </a:solidFill>
                <a:effectLst/>
                <a:latin typeface="Calibri"/>
                <a:ea typeface="Calibri"/>
                <a:cs typeface="Calibri"/>
                <a:sym typeface="Calibri"/>
              </a:rPr>
              <a:t>Provide alerts for destructive SEPs [solar energetic particles]</a:t>
            </a:r>
          </a:p>
          <a:p>
            <a:pPr marL="0" lvl="0"/>
            <a:r>
              <a:rPr lang="en-US" sz="1200" b="0" i="0" u="none" strike="noStrike" cap="none" dirty="0" smtClean="0">
                <a:solidFill>
                  <a:schemeClr val="dk1"/>
                </a:solidFill>
                <a:effectLst/>
                <a:latin typeface="Calibri"/>
                <a:ea typeface="Calibri"/>
                <a:cs typeface="Calibri"/>
                <a:sym typeface="Calibri"/>
              </a:rPr>
              <a:t>Drive real-time numerical weather prediction (NWP) models</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Science</a:t>
            </a:r>
          </a:p>
          <a:p>
            <a:pPr marL="0" lvl="0"/>
            <a:r>
              <a:rPr lang="en-US" sz="1200" b="0" i="0" u="none" strike="noStrike" cap="none" dirty="0" smtClean="0">
                <a:solidFill>
                  <a:schemeClr val="dk1"/>
                </a:solidFill>
                <a:effectLst/>
                <a:latin typeface="Calibri"/>
                <a:ea typeface="Calibri"/>
                <a:cs typeface="Calibri"/>
                <a:sym typeface="Calibri"/>
              </a:rPr>
              <a:t>Improve research models</a:t>
            </a:r>
          </a:p>
          <a:p>
            <a:pPr marL="0" lvl="0"/>
            <a:r>
              <a:rPr lang="en-US" sz="1200" b="0" i="0" u="none" strike="noStrike" cap="none" dirty="0" smtClean="0">
                <a:solidFill>
                  <a:schemeClr val="dk1"/>
                </a:solidFill>
                <a:effectLst/>
                <a:latin typeface="Calibri"/>
                <a:ea typeface="Calibri"/>
                <a:cs typeface="Calibri"/>
                <a:sym typeface="Calibri"/>
              </a:rPr>
              <a:t>Make progress towards long-standing problems such as reconnection and solar wind turbulence</a:t>
            </a:r>
          </a:p>
          <a:p>
            <a:pPr marL="0" lvl="0"/>
            <a:r>
              <a:rPr lang="en-US" sz="1200" b="0" i="0" u="none" strike="noStrike" cap="none" dirty="0" smtClean="0">
                <a:solidFill>
                  <a:schemeClr val="dk1"/>
                </a:solidFill>
                <a:effectLst/>
                <a:latin typeface="Calibri"/>
                <a:ea typeface="Calibri"/>
                <a:cs typeface="Calibri"/>
                <a:sym typeface="Calibri"/>
              </a:rPr>
              <a:t>AI/ML</a:t>
            </a:r>
          </a:p>
          <a:p>
            <a:pPr marL="0"/>
            <a:r>
              <a:rPr lang="en-US" sz="1200" b="0" i="0" u="none" strike="noStrike" cap="none" dirty="0" smtClean="0">
                <a:solidFill>
                  <a:schemeClr val="dk1"/>
                </a:solidFill>
                <a:effectLst/>
                <a:latin typeface="Calibri"/>
                <a:ea typeface="Calibri"/>
                <a:cs typeface="Calibri"/>
                <a:sym typeface="Calibri"/>
              </a:rPr>
              <a:t> </a:t>
            </a:r>
          </a:p>
          <a:p>
            <a:pPr marL="0"/>
            <a:r>
              <a:rPr lang="en-US" sz="1200" b="0" i="0" u="none" strike="noStrike" cap="none" dirty="0" smtClean="0">
                <a:solidFill>
                  <a:schemeClr val="dk1"/>
                </a:solidFill>
                <a:effectLst/>
                <a:latin typeface="Calibri"/>
                <a:ea typeface="Calibri"/>
                <a:cs typeface="Calibri"/>
                <a:sym typeface="Calibri"/>
              </a:rPr>
              <a:t>The solar wind plasma velocity and the magnetic field at Lagrange 1 are two other Key Performance Parameters for SWFO [and for future NOAA programs].</a:t>
            </a:r>
          </a:p>
          <a:p>
            <a:pPr marL="0"/>
            <a:r>
              <a:rPr lang="en-US" sz="1200" b="0" i="0" u="none" strike="noStrike" cap="none" dirty="0" smtClean="0">
                <a:solidFill>
                  <a:schemeClr val="dk1"/>
                </a:solidFill>
                <a:effectLst/>
                <a:latin typeface="Calibri"/>
                <a:ea typeface="Calibri"/>
                <a:cs typeface="Calibri"/>
                <a:sym typeface="Calibri"/>
              </a:rPr>
              <a:t> </a:t>
            </a:r>
          </a:p>
          <a:p>
            <a:pPr marL="0"/>
            <a:r>
              <a:rPr lang="en-US" sz="1200" b="0" i="0" u="none" strike="noStrike" cap="none" dirty="0" smtClean="0">
                <a:solidFill>
                  <a:schemeClr val="dk1"/>
                </a:solidFill>
                <a:effectLst/>
                <a:latin typeface="Calibri"/>
                <a:ea typeface="Calibri"/>
                <a:cs typeface="Calibri"/>
                <a:sym typeface="Calibri"/>
              </a:rPr>
              <a:t>The solar wind density and temperature are also very important for quantifying the state of the solar wind upstream of the Earth and using as inputs to all types of geospace models, magnetospheric and ionospheric. The suprathermal particle flux is important for alerts of destructive SEPs (solar energetic particles)</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This leads to high-level requirements for SWFO</a:t>
            </a:r>
          </a:p>
          <a:p>
            <a:pPr marL="0" lvl="0"/>
            <a:r>
              <a:rPr lang="en-US" sz="1200" b="0" i="0" u="none" strike="noStrike" cap="none" dirty="0" smtClean="0">
                <a:solidFill>
                  <a:schemeClr val="dk1"/>
                </a:solidFill>
                <a:effectLst/>
                <a:latin typeface="Calibri"/>
                <a:ea typeface="Calibri"/>
                <a:cs typeface="Calibri"/>
                <a:sym typeface="Calibri"/>
              </a:rPr>
              <a:t>Latency: 5 min or less</a:t>
            </a:r>
          </a:p>
          <a:p>
            <a:pPr marL="0" lvl="0"/>
            <a:r>
              <a:rPr lang="en-US" sz="1200" b="0" i="0" u="none" strike="noStrike" cap="none" dirty="0" smtClean="0">
                <a:solidFill>
                  <a:schemeClr val="dk1"/>
                </a:solidFill>
                <a:effectLst/>
                <a:latin typeface="Calibri"/>
                <a:ea typeface="Calibri"/>
                <a:cs typeface="Calibri"/>
                <a:sym typeface="Calibri"/>
              </a:rPr>
              <a:t>Availability: 96%</a:t>
            </a:r>
          </a:p>
          <a:p>
            <a:pPr marL="0" lvl="0"/>
            <a:r>
              <a:rPr lang="en-US" sz="1200" b="0" i="0" u="none" strike="noStrike" cap="none" dirty="0" smtClean="0">
                <a:solidFill>
                  <a:schemeClr val="dk1"/>
                </a:solidFill>
                <a:effectLst/>
                <a:latin typeface="Calibri"/>
                <a:ea typeface="Calibri"/>
                <a:cs typeface="Calibri"/>
                <a:sym typeface="Calibri"/>
              </a:rPr>
              <a:t>Accuracy: 10% of value</a:t>
            </a:r>
          </a:p>
          <a:p>
            <a:pPr marL="0"/>
            <a:r>
              <a:rPr lang="en-US" sz="1200" b="0" i="0" u="none" strike="noStrike" cap="none" dirty="0" smtClean="0">
                <a:solidFill>
                  <a:schemeClr val="dk1"/>
                </a:solidFill>
                <a:effectLst/>
                <a:latin typeface="Calibri"/>
                <a:ea typeface="Calibri"/>
                <a:cs typeface="Calibri"/>
                <a:sym typeface="Calibri"/>
              </a:rPr>
              <a:t>based on the performance of ACE and DSCOVR.</a:t>
            </a:r>
          </a:p>
          <a:p>
            <a:pPr marL="0"/>
            <a:endParaRPr lang="en-US" sz="1200" b="0" i="0" u="none" strike="noStrike" cap="none"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8539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0" i="0" u="none" strike="noStrike" cap="none" dirty="0" smtClean="0">
                <a:solidFill>
                  <a:schemeClr val="dk1"/>
                </a:solidFill>
                <a:effectLst/>
                <a:latin typeface="Calibri"/>
                <a:ea typeface="Calibri"/>
                <a:cs typeface="Calibri"/>
                <a:sym typeface="Calibri"/>
              </a:rPr>
              <a:t>The SWFO-L1 instruments have high heritage from earlier NASA and ESA missions. The requirements are shown in these tables.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51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0" i="0" u="none" strike="noStrike" cap="none" dirty="0" smtClean="0">
                <a:solidFill>
                  <a:schemeClr val="dk1"/>
                </a:solidFill>
                <a:effectLst/>
                <a:latin typeface="Calibri"/>
                <a:ea typeface="Calibri"/>
                <a:cs typeface="Calibri"/>
                <a:sym typeface="Calibri"/>
              </a:rPr>
              <a:t>All instruments were integrated on the spacecraft in the winter and spring of 2024. They were thoroughly tested in the summer and early fall of 2024. The spacecraft has been ready for launch and later this month it will go into storage until its companions are fully ready for launch. </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The pre-ship review is pending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775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0" i="0" u="none" strike="noStrike" cap="none" dirty="0" smtClean="0">
                <a:solidFill>
                  <a:schemeClr val="dk1"/>
                </a:solidFill>
                <a:effectLst/>
                <a:latin typeface="Calibri"/>
                <a:ea typeface="Calibri"/>
                <a:cs typeface="Calibri"/>
                <a:sym typeface="Calibri"/>
              </a:rPr>
              <a:t>The Interstellar Mapping and Acceleration Probe is a NASA mission to measure interstellar populations arriving at L1 with techniques such as energetic neutral-atom (ENA) imaging. It will also measure the solar wind at L1 and provide these measurements as the IMAP Active Link for Real Time (I-</a:t>
            </a:r>
            <a:r>
              <a:rPr lang="en-US" sz="1200" b="0" i="0" u="none" strike="noStrike" cap="none" dirty="0" err="1" smtClean="0">
                <a:solidFill>
                  <a:schemeClr val="dk1"/>
                </a:solidFill>
                <a:effectLst/>
                <a:latin typeface="Calibri"/>
                <a:ea typeface="Calibri"/>
                <a:cs typeface="Calibri"/>
                <a:sym typeface="Calibri"/>
              </a:rPr>
              <a:t>ALiRT</a:t>
            </a:r>
            <a:r>
              <a:rPr lang="en-US" sz="1200" b="0" i="0" u="none" strike="noStrike" cap="none" dirty="0" smtClean="0">
                <a:solidFill>
                  <a:schemeClr val="dk1"/>
                </a:solidFill>
                <a:effectLst/>
                <a:latin typeface="Calibri"/>
                <a:ea typeface="Calibri"/>
                <a:cs typeface="Calibri"/>
                <a:sym typeface="Calibri"/>
              </a:rPr>
              <a:t>) beacon. </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SWPC is preparing to obtain these measurements and use them as a second source of information for the solar wind/IMF. This will take place in the same way of how the measurements of ACE and DSCOVR are combined today.</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The IMAP spacecraft is now in the integration stage with almost all its instruments integrated. The launch has been set to September 2025.</a:t>
            </a:r>
          </a:p>
          <a:p>
            <a:pPr marL="0"/>
            <a:endParaRPr lang="en-US" sz="1200" b="0" i="0" u="none" strike="noStrike" cap="none" dirty="0" smtClean="0">
              <a:solidFill>
                <a:schemeClr val="dk1"/>
              </a:solidFill>
              <a:effectLst/>
              <a:latin typeface="Calibri"/>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Currently there are plans for </a:t>
            </a:r>
            <a:r>
              <a:rPr lang="en-US" sz="1200" b="0" i="0" u="none" strike="noStrike" cap="none" dirty="0" err="1" smtClean="0">
                <a:solidFill>
                  <a:schemeClr val="dk1"/>
                </a:solidFill>
                <a:effectLst/>
                <a:latin typeface="Calibri"/>
                <a:ea typeface="Calibri"/>
                <a:cs typeface="Calibri"/>
                <a:sym typeface="Calibri"/>
              </a:rPr>
              <a:t>intercalibrating</a:t>
            </a:r>
            <a:r>
              <a:rPr lang="en-US" sz="1200" b="0" i="0" u="none" strike="noStrike" cap="none" dirty="0" smtClean="0">
                <a:solidFill>
                  <a:schemeClr val="dk1"/>
                </a:solidFill>
                <a:effectLst/>
                <a:latin typeface="Calibri"/>
                <a:ea typeface="Calibri"/>
                <a:cs typeface="Calibri"/>
                <a:sym typeface="Calibri"/>
              </a:rPr>
              <a:t> data</a:t>
            </a:r>
            <a:r>
              <a:rPr lang="en-US" sz="1200" b="0" i="0" u="none" strike="noStrike" cap="none" baseline="0" dirty="0" smtClean="0">
                <a:solidFill>
                  <a:schemeClr val="dk1"/>
                </a:solidFill>
                <a:effectLst/>
                <a:latin typeface="Calibri"/>
                <a:ea typeface="Calibri"/>
                <a:cs typeface="Calibri"/>
                <a:sym typeface="Calibri"/>
              </a:rPr>
              <a:t> from two or more</a:t>
            </a:r>
            <a:r>
              <a:rPr lang="en-US" sz="1200" b="0" i="0" u="none" strike="noStrike" cap="none" dirty="0" smtClean="0">
                <a:solidFill>
                  <a:schemeClr val="dk1"/>
                </a:solidFill>
                <a:effectLst/>
                <a:latin typeface="Calibri"/>
                <a:ea typeface="Calibri"/>
                <a:cs typeface="Calibri"/>
                <a:sym typeface="Calibri"/>
              </a:rPr>
              <a:t> spacecraft</a:t>
            </a:r>
            <a:r>
              <a:rPr lang="en-US" sz="1200" b="0" i="0" u="none" strike="noStrike" cap="none" baseline="0" dirty="0" smtClean="0">
                <a:solidFill>
                  <a:schemeClr val="dk1"/>
                </a:solidFill>
                <a:effectLst/>
                <a:latin typeface="Calibri"/>
                <a:ea typeface="Calibri"/>
                <a:cs typeface="Calibri"/>
                <a:sym typeface="Calibri"/>
              </a:rPr>
              <a:t> including </a:t>
            </a:r>
            <a:r>
              <a:rPr lang="en-US" sz="1200" b="0" i="0" u="none" strike="noStrike" cap="none" dirty="0" smtClean="0">
                <a:solidFill>
                  <a:schemeClr val="dk1"/>
                </a:solidFill>
                <a:effectLst/>
                <a:latin typeface="Calibri"/>
                <a:ea typeface="Calibri"/>
                <a:cs typeface="Calibri"/>
                <a:sym typeface="Calibri"/>
              </a:rPr>
              <a:t>ACE and DSCOVR while still operating; this will be similar to earlier studies, e.g., </a:t>
            </a:r>
            <a:r>
              <a:rPr lang="en-US" sz="1200" b="0" i="0" u="none" strike="noStrike" cap="none" dirty="0" err="1" smtClean="0">
                <a:solidFill>
                  <a:schemeClr val="dk1"/>
                </a:solidFill>
                <a:effectLst/>
                <a:latin typeface="Calibri"/>
                <a:ea typeface="Calibri"/>
                <a:cs typeface="Calibri"/>
                <a:sym typeface="Calibri"/>
              </a:rPr>
              <a:t>Loto’aniu</a:t>
            </a:r>
            <a:r>
              <a:rPr lang="en-US" sz="1200" b="0" i="0" u="none" strike="noStrike" cap="none" dirty="0" smtClean="0">
                <a:solidFill>
                  <a:schemeClr val="dk1"/>
                </a:solidFill>
                <a:effectLst/>
                <a:latin typeface="Calibri"/>
                <a:ea typeface="Calibri"/>
                <a:cs typeface="Calibri"/>
                <a:sym typeface="Calibri"/>
              </a:rPr>
              <a:t> et al., 2022.</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40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0" i="0" u="none" strike="noStrike" cap="none" dirty="0" smtClean="0">
                <a:solidFill>
                  <a:schemeClr val="dk1"/>
                </a:solidFill>
                <a:effectLst/>
                <a:latin typeface="Calibri"/>
                <a:ea typeface="Calibri"/>
                <a:cs typeface="Calibri"/>
                <a:sym typeface="Calibri"/>
              </a:rPr>
              <a:t>The ACE and DSCOVR spacecraft have been well documented. They have helped develop heliospheric and geospace models, and have led to large numbers of papers. </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For SWFO-L1, the documentation has recently started. SWPC has written an algorithm theoretical basis document. Calibration and validation functions are important and the CVP describes the pre- and post-launch stages (PLCs, PLPTs [no PLT for SWFO-L1]).</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There are intercalibration papers such as [</a:t>
            </a:r>
            <a:r>
              <a:rPr lang="en-US" sz="1200" b="0" i="0" u="none" strike="noStrike" cap="none" dirty="0" err="1" smtClean="0">
                <a:solidFill>
                  <a:schemeClr val="dk1"/>
                </a:solidFill>
                <a:effectLst/>
                <a:latin typeface="Calibri"/>
                <a:ea typeface="Calibri"/>
                <a:cs typeface="Calibri"/>
                <a:sym typeface="Calibri"/>
              </a:rPr>
              <a:t>Lotoaniu</a:t>
            </a:r>
            <a:r>
              <a:rPr lang="en-US" sz="1200" b="0" i="0" u="none" strike="noStrike" cap="none" dirty="0" smtClean="0">
                <a:solidFill>
                  <a:schemeClr val="dk1"/>
                </a:solidFill>
                <a:effectLst/>
                <a:latin typeface="Calibri"/>
                <a:ea typeface="Calibri"/>
                <a:cs typeface="Calibri"/>
                <a:sym typeface="Calibri"/>
              </a:rPr>
              <a:t> et al., 2022].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4766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0" i="0" u="none" strike="noStrike" cap="none" dirty="0" smtClean="0">
                <a:solidFill>
                  <a:schemeClr val="dk1"/>
                </a:solidFill>
                <a:effectLst/>
                <a:latin typeface="Calibri"/>
                <a:ea typeface="Calibri"/>
                <a:cs typeface="Calibri"/>
                <a:sym typeface="Calibri"/>
              </a:rPr>
              <a:t>In closing, the data from SWFO-L1 and the operational data stream from IMAP, the I-</a:t>
            </a:r>
            <a:r>
              <a:rPr lang="en-US" sz="1200" b="0" i="0" u="none" strike="noStrike" cap="none" dirty="0" err="1" smtClean="0">
                <a:solidFill>
                  <a:schemeClr val="dk1"/>
                </a:solidFill>
                <a:effectLst/>
                <a:latin typeface="Calibri"/>
                <a:ea typeface="Calibri"/>
                <a:cs typeface="Calibri"/>
                <a:sym typeface="Calibri"/>
              </a:rPr>
              <a:t>ALiRT</a:t>
            </a:r>
            <a:r>
              <a:rPr lang="en-US" sz="1200" b="0" i="0" u="none" strike="noStrike" cap="none" dirty="0" smtClean="0">
                <a:solidFill>
                  <a:schemeClr val="dk1"/>
                </a:solidFill>
                <a:effectLst/>
                <a:latin typeface="Calibri"/>
                <a:ea typeface="Calibri"/>
                <a:cs typeface="Calibri"/>
                <a:sym typeface="Calibri"/>
              </a:rPr>
              <a:t>, will continue to provide the solar wind/IMF input needed by operational and research models.</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The operational data from SWFO-L1 and IMAP will be available at SWPC along with those of ACE and DSCOVR as long as they are operating.</a:t>
            </a:r>
          </a:p>
          <a:p>
            <a:pPr marL="0"/>
            <a:endParaRPr lang="en-US" sz="1200" b="0" i="0" u="none" strike="noStrike" cap="none" dirty="0" smtClean="0">
              <a:solidFill>
                <a:schemeClr val="dk1"/>
              </a:solidFill>
              <a:effectLst/>
              <a:latin typeface="Calibri"/>
              <a:ea typeface="Calibri"/>
              <a:cs typeface="Calibri"/>
              <a:sym typeface="Calibri"/>
            </a:endParaRPr>
          </a:p>
          <a:p>
            <a:pPr marL="0"/>
            <a:r>
              <a:rPr lang="en-US" sz="1200" b="0" i="0" u="none" strike="noStrike" cap="none" dirty="0" smtClean="0">
                <a:solidFill>
                  <a:schemeClr val="dk1"/>
                </a:solidFill>
                <a:effectLst/>
                <a:latin typeface="Calibri"/>
                <a:ea typeface="Calibri"/>
                <a:cs typeface="Calibri"/>
                <a:sym typeface="Calibri"/>
              </a:rPr>
              <a:t>The retrospective data from SWFO-L1 and DSCOVR are available from NOAA while those of ACE and IMAP are available from </a:t>
            </a:r>
            <a:r>
              <a:rPr lang="en-US" sz="1200" b="0" i="0" u="none" strike="noStrike" cap="none" smtClean="0">
                <a:solidFill>
                  <a:schemeClr val="dk1"/>
                </a:solidFill>
                <a:effectLst/>
                <a:latin typeface="Calibri"/>
                <a:ea typeface="Calibri"/>
                <a:cs typeface="Calibri"/>
                <a:sym typeface="Calibri"/>
              </a:rPr>
              <a:t>NASA.</a:t>
            </a:r>
            <a:endParaRPr lang="en-US" sz="1200" b="0" i="0" u="none" strike="noStrike" cap="none"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9409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8C49B-6C91-4044-B536-E546A1AE592C}"/>
              </a:ext>
            </a:extLst>
          </p:cNvPr>
          <p:cNvSpPr>
            <a:spLocks noGrp="1"/>
          </p:cNvSpPr>
          <p:nvPr>
            <p:ph type="title" hasCustomPrompt="1"/>
          </p:nvPr>
        </p:nvSpPr>
        <p:spPr>
          <a:xfrm>
            <a:off x="5124817" y="1853034"/>
            <a:ext cx="6960092" cy="2462111"/>
          </a:xfrm>
          <a:prstGeom prst="rect">
            <a:avLst/>
          </a:prstGeom>
        </p:spPr>
        <p:txBody>
          <a:bodyPr anchor="b">
            <a:noAutofit/>
          </a:bodyPr>
          <a:lstStyle>
            <a:lvl1pPr algn="l">
              <a:defRPr lang="en-US" sz="5000" b="0" i="0" u="none" strike="noStrike" cap="none" dirty="0">
                <a:solidFill>
                  <a:srgbClr val="000078"/>
                </a:solidFill>
                <a:latin typeface="+mj-lt"/>
                <a:ea typeface="Arial Narrow"/>
                <a:cs typeface="Calibri" panose="020F0502020204030204" pitchFamily="34" charset="0"/>
                <a:sym typeface="Arial"/>
              </a:defRPr>
            </a:lvl1pPr>
          </a:lstStyle>
          <a:p>
            <a:r>
              <a:rPr lang="en-US" dirty="0"/>
              <a:t>Click to add title</a:t>
            </a:r>
          </a:p>
        </p:txBody>
      </p:sp>
      <p:sp>
        <p:nvSpPr>
          <p:cNvPr id="3" name="Text Placeholder 8">
            <a:extLst>
              <a:ext uri="{FF2B5EF4-FFF2-40B4-BE49-F238E27FC236}">
                <a16:creationId xmlns:a16="http://schemas.microsoft.com/office/drawing/2014/main" id="{22210535-4D67-4198-805C-D789CEF18416}"/>
              </a:ext>
            </a:extLst>
          </p:cNvPr>
          <p:cNvSpPr>
            <a:spLocks noGrp="1"/>
          </p:cNvSpPr>
          <p:nvPr>
            <p:ph type="body" sz="quarter" idx="10" hasCustomPrompt="1"/>
          </p:nvPr>
        </p:nvSpPr>
        <p:spPr>
          <a:xfrm>
            <a:off x="5124450" y="4423720"/>
            <a:ext cx="6960458" cy="659026"/>
          </a:xfrm>
          <a:prstGeom prst="rect">
            <a:avLst/>
          </a:prstGeom>
        </p:spPr>
        <p:txBody>
          <a:bodyPr/>
          <a:lstStyle>
            <a:lvl1pPr>
              <a:defRPr lang="en-US" sz="3200" b="1" i="0" u="none" strike="noStrike" cap="none" dirty="0" smtClean="0">
                <a:solidFill>
                  <a:srgbClr val="000078"/>
                </a:solidFill>
                <a:latin typeface="+mj-lt"/>
                <a:ea typeface="Arial Narrow"/>
                <a:cs typeface="Calibri" panose="020F0502020204030204" pitchFamily="34" charset="0"/>
                <a:sym typeface="Arial"/>
              </a:defRPr>
            </a:lvl1pPr>
            <a:lvl2pPr>
              <a:defRPr lang="en-US" sz="1400" b="0" i="0" u="none" strike="noStrike" cap="none" dirty="0" smtClean="0">
                <a:solidFill>
                  <a:srgbClr val="000078"/>
                </a:solidFill>
                <a:latin typeface="+mj-lt"/>
                <a:ea typeface="Arial Narrow"/>
                <a:cs typeface="Calibri" panose="020F0502020204030204" pitchFamily="34" charset="0"/>
                <a:sym typeface="Arial"/>
              </a:defRPr>
            </a:lvl2pPr>
            <a:lvl3pPr>
              <a:defRPr lang="en-US" sz="1400" b="0" i="0" u="none" strike="noStrike" cap="none" dirty="0" smtClean="0">
                <a:solidFill>
                  <a:srgbClr val="000078"/>
                </a:solidFill>
                <a:latin typeface="+mj-lt"/>
                <a:ea typeface="Arial Narrow"/>
                <a:cs typeface="Calibri" panose="020F0502020204030204" pitchFamily="34" charset="0"/>
                <a:sym typeface="Arial"/>
              </a:defRPr>
            </a:lvl3pPr>
            <a:lvl4pPr>
              <a:defRPr lang="en-US" sz="1400" b="0" i="0" u="none" strike="noStrike" cap="none" dirty="0" smtClean="0">
                <a:solidFill>
                  <a:srgbClr val="000078"/>
                </a:solidFill>
                <a:latin typeface="+mj-lt"/>
                <a:ea typeface="Arial Narrow"/>
                <a:cs typeface="Calibri" panose="020F0502020204030204" pitchFamily="34" charset="0"/>
                <a:sym typeface="Arial"/>
              </a:defRPr>
            </a:lvl4pPr>
            <a:lvl5pPr>
              <a:defRPr lang="en-US" sz="1400" b="0" i="0" u="none" strike="noStrike" cap="none" dirty="0">
                <a:solidFill>
                  <a:srgbClr val="000078"/>
                </a:solidFill>
                <a:latin typeface="+mj-lt"/>
                <a:ea typeface="Arial Narrow"/>
                <a:cs typeface="Calibri" panose="020F0502020204030204" pitchFamily="34" charset="0"/>
                <a:sym typeface="Arial"/>
              </a:defRPr>
            </a:lvl5pPr>
          </a:lstStyle>
          <a:p>
            <a:pPr lvl="0"/>
            <a:r>
              <a:rPr lang="en-US" dirty="0"/>
              <a:t>Click to add 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8">
            <a:extLst>
              <a:ext uri="{FF2B5EF4-FFF2-40B4-BE49-F238E27FC236}">
                <a16:creationId xmlns:a16="http://schemas.microsoft.com/office/drawing/2014/main" id="{929E1098-ED58-4C3F-85D8-4753B9D41E97}"/>
              </a:ext>
            </a:extLst>
          </p:cNvPr>
          <p:cNvSpPr>
            <a:spLocks noGrp="1"/>
          </p:cNvSpPr>
          <p:nvPr>
            <p:ph type="body" sz="quarter" idx="11" hasCustomPrompt="1"/>
          </p:nvPr>
        </p:nvSpPr>
        <p:spPr>
          <a:xfrm>
            <a:off x="5124817" y="5342237"/>
            <a:ext cx="6960458" cy="1087137"/>
          </a:xfrm>
          <a:prstGeom prst="rect">
            <a:avLst/>
          </a:prstGeom>
        </p:spPr>
        <p:txBody>
          <a:bodyPr/>
          <a:lstStyle>
            <a:lvl1pPr>
              <a:defRPr lang="en-US" sz="2400" b="0" i="0" u="none" strike="noStrike" cap="none" dirty="0" smtClean="0">
                <a:solidFill>
                  <a:srgbClr val="000078"/>
                </a:solidFill>
                <a:latin typeface="+mj-lt"/>
                <a:ea typeface="Arial Narrow"/>
                <a:cs typeface="Calibri" panose="020F0502020204030204" pitchFamily="34" charset="0"/>
                <a:sym typeface="Arial"/>
              </a:defRPr>
            </a:lvl1pPr>
            <a:lvl2pPr>
              <a:defRPr lang="en-US" sz="1600" b="0" i="0" u="none" strike="noStrike" cap="none" dirty="0" smtClean="0">
                <a:solidFill>
                  <a:srgbClr val="000078"/>
                </a:solidFill>
                <a:latin typeface="+mj-lt"/>
                <a:ea typeface="Arial Narrow"/>
                <a:cs typeface="Calibri" panose="020F0502020204030204" pitchFamily="34" charset="0"/>
                <a:sym typeface="Arial"/>
              </a:defRPr>
            </a:lvl2pPr>
            <a:lvl3pPr>
              <a:defRPr lang="en-US" sz="1600" b="0" i="0" u="none" strike="noStrike" cap="none" dirty="0" smtClean="0">
                <a:solidFill>
                  <a:srgbClr val="000078"/>
                </a:solidFill>
                <a:latin typeface="+mj-lt"/>
                <a:ea typeface="Arial Narrow"/>
                <a:cs typeface="Calibri" panose="020F0502020204030204" pitchFamily="34" charset="0"/>
                <a:sym typeface="Arial"/>
              </a:defRPr>
            </a:lvl3pPr>
            <a:lvl4pPr>
              <a:defRPr lang="en-US" sz="1600" b="0" i="0" u="none" strike="noStrike" cap="none" dirty="0" smtClean="0">
                <a:solidFill>
                  <a:srgbClr val="000078"/>
                </a:solidFill>
                <a:latin typeface="+mj-lt"/>
                <a:ea typeface="Arial Narrow"/>
                <a:cs typeface="Calibri" panose="020F0502020204030204" pitchFamily="34" charset="0"/>
                <a:sym typeface="Arial"/>
              </a:defRPr>
            </a:lvl4pPr>
            <a:lvl5pPr>
              <a:defRPr lang="en-US" sz="1600" b="0" i="0" u="none" strike="noStrike" cap="none" dirty="0">
                <a:solidFill>
                  <a:srgbClr val="000078"/>
                </a:solidFill>
                <a:latin typeface="+mj-lt"/>
                <a:ea typeface="Arial Narrow"/>
                <a:cs typeface="Calibri" panose="020F0502020204030204" pitchFamily="34" charset="0"/>
                <a:sym typeface="Arial"/>
              </a:defRPr>
            </a:lvl5pPr>
          </a:lstStyle>
          <a:p>
            <a:pPr lvl="0"/>
            <a:r>
              <a:rPr lang="en-US" dirty="0"/>
              <a:t>Click to add Name, 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60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a:xfrm>
            <a:off x="838200" y="1016034"/>
            <a:ext cx="10515600" cy="5675711"/>
          </a:xfrm>
          <a:prstGeom prst="rect">
            <a:avLst/>
          </a:prstGeom>
        </p:spPr>
        <p:txBody>
          <a:bodyPr>
            <a:normAutofit/>
          </a:bodyPr>
          <a:lstStyle>
            <a:lvl1pPr>
              <a:defRPr>
                <a:solidFill>
                  <a:srgbClr val="000078"/>
                </a:solidFill>
                <a:latin typeface="Arial" panose="020B0604020202020204" pitchFamily="34" charset="0"/>
                <a:cs typeface="Arial" panose="020B0604020202020204" pitchFamily="34" charset="0"/>
              </a:defRPr>
            </a:lvl1pPr>
            <a:lvl2pPr>
              <a:defRPr>
                <a:solidFill>
                  <a:srgbClr val="000078"/>
                </a:solidFill>
                <a:latin typeface="Arial" panose="020B0604020202020204" pitchFamily="34" charset="0"/>
                <a:cs typeface="Arial" panose="020B0604020202020204" pitchFamily="34" charset="0"/>
              </a:defRPr>
            </a:lvl2pPr>
            <a:lvl3pPr>
              <a:defRPr>
                <a:solidFill>
                  <a:srgbClr val="000078"/>
                </a:solidFill>
                <a:latin typeface="Arial" panose="020B0604020202020204" pitchFamily="34" charset="0"/>
                <a:cs typeface="Arial" panose="020B0604020202020204" pitchFamily="34" charset="0"/>
              </a:defRPr>
            </a:lvl3pPr>
            <a:lvl4pPr>
              <a:defRPr>
                <a:solidFill>
                  <a:srgbClr val="000078"/>
                </a:solidFill>
                <a:latin typeface="Arial" panose="020B0604020202020204" pitchFamily="34" charset="0"/>
                <a:cs typeface="Arial" panose="020B0604020202020204" pitchFamily="34" charset="0"/>
              </a:defRPr>
            </a:lvl4pPr>
            <a:lvl5pPr>
              <a:defRPr>
                <a:solidFill>
                  <a:srgbClr val="00007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F00A736-BBDD-413F-B421-D7BC466BDE34}"/>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lvl1pPr>
              <a:defRPr>
                <a:solidFill>
                  <a:srgbClr val="000078"/>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42245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a:xfrm>
            <a:off x="838200" y="1016034"/>
            <a:ext cx="10515600" cy="5675711"/>
          </a:xfrm>
          <a:prstGeom prst="rect">
            <a:avLst/>
          </a:prstGeom>
        </p:spPr>
        <p:txBody>
          <a:bodyPr>
            <a:normAutofit/>
          </a:bodyPr>
          <a:lstStyle>
            <a:lvl1pPr>
              <a:defRPr>
                <a:solidFill>
                  <a:srgbClr val="000078"/>
                </a:solidFill>
                <a:latin typeface="Arial" panose="020B0604020202020204" pitchFamily="34" charset="0"/>
                <a:cs typeface="Arial" panose="020B0604020202020204" pitchFamily="34" charset="0"/>
              </a:defRPr>
            </a:lvl1pPr>
            <a:lvl2pPr>
              <a:defRPr>
                <a:solidFill>
                  <a:srgbClr val="000078"/>
                </a:solidFill>
                <a:latin typeface="Arial" panose="020B0604020202020204" pitchFamily="34" charset="0"/>
                <a:cs typeface="Arial" panose="020B0604020202020204" pitchFamily="34" charset="0"/>
              </a:defRPr>
            </a:lvl2pPr>
            <a:lvl3pPr>
              <a:defRPr>
                <a:solidFill>
                  <a:srgbClr val="000078"/>
                </a:solidFill>
                <a:latin typeface="Arial" panose="020B0604020202020204" pitchFamily="34" charset="0"/>
                <a:cs typeface="Arial" panose="020B0604020202020204" pitchFamily="34" charset="0"/>
              </a:defRPr>
            </a:lvl3pPr>
            <a:lvl4pPr>
              <a:defRPr>
                <a:solidFill>
                  <a:srgbClr val="000078"/>
                </a:solidFill>
                <a:latin typeface="Arial" panose="020B0604020202020204" pitchFamily="34" charset="0"/>
                <a:cs typeface="Arial" panose="020B0604020202020204" pitchFamily="34" charset="0"/>
              </a:defRPr>
            </a:lvl4pPr>
            <a:lvl5pPr>
              <a:defRPr>
                <a:solidFill>
                  <a:srgbClr val="00007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F00A736-BBDD-413F-B421-D7BC466BDE34}"/>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lvl1pPr>
              <a:defRPr>
                <a:solidFill>
                  <a:srgbClr val="000078"/>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1548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C4FEE45-7791-4B1C-B18F-A4FD33C52B59}"/>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lvl1pPr>
              <a:defRPr>
                <a:solidFill>
                  <a:srgbClr val="00007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91F7CB55-0D06-4FAB-A37E-C34DCC20C1CF}"/>
              </a:ext>
            </a:extLst>
          </p:cNvPr>
          <p:cNvSpPr>
            <a:spLocks noGrp="1"/>
          </p:cNvSpPr>
          <p:nvPr>
            <p:ph idx="1"/>
          </p:nvPr>
        </p:nvSpPr>
        <p:spPr>
          <a:xfrm>
            <a:off x="838200" y="1016034"/>
            <a:ext cx="10515600" cy="5675711"/>
          </a:xfrm>
          <a:prstGeom prst="rect">
            <a:avLst/>
          </a:prstGeom>
        </p:spPr>
        <p:txBody>
          <a:bodyPr>
            <a:normAutofit/>
          </a:bodyPr>
          <a:lstStyle>
            <a:lvl1pPr>
              <a:defRPr>
                <a:solidFill>
                  <a:srgbClr val="000078"/>
                </a:solidFill>
                <a:latin typeface="Arial" panose="020B0604020202020204" pitchFamily="34" charset="0"/>
                <a:cs typeface="Arial" panose="020B0604020202020204" pitchFamily="34" charset="0"/>
              </a:defRPr>
            </a:lvl1pPr>
            <a:lvl2pPr>
              <a:defRPr>
                <a:solidFill>
                  <a:srgbClr val="000078"/>
                </a:solidFill>
                <a:latin typeface="Arial" panose="020B0604020202020204" pitchFamily="34" charset="0"/>
                <a:cs typeface="Arial" panose="020B0604020202020204" pitchFamily="34" charset="0"/>
              </a:defRPr>
            </a:lvl2pPr>
            <a:lvl3pPr>
              <a:defRPr>
                <a:solidFill>
                  <a:srgbClr val="000078"/>
                </a:solidFill>
                <a:latin typeface="Arial" panose="020B0604020202020204" pitchFamily="34" charset="0"/>
                <a:cs typeface="Arial" panose="020B0604020202020204" pitchFamily="34" charset="0"/>
              </a:defRPr>
            </a:lvl3pPr>
            <a:lvl4pPr>
              <a:defRPr>
                <a:solidFill>
                  <a:srgbClr val="000078"/>
                </a:solidFill>
                <a:latin typeface="Arial" panose="020B0604020202020204" pitchFamily="34" charset="0"/>
                <a:cs typeface="Arial" panose="020B0604020202020204" pitchFamily="34" charset="0"/>
              </a:defRPr>
            </a:lvl4pPr>
            <a:lvl5pPr>
              <a:defRPr>
                <a:solidFill>
                  <a:srgbClr val="00007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5541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A859003-3951-45B4-8045-48252C9DB7B1}"/>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54620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a:xfrm>
            <a:off x="838200" y="1016034"/>
            <a:ext cx="10515600" cy="5675711"/>
          </a:xfrm>
          <a:prstGeom prst="rect">
            <a:avLst/>
          </a:prstGeom>
        </p:spPr>
        <p:txBody>
          <a:bodyPr>
            <a:normAutofit/>
          </a:bodyPr>
          <a:lstStyle>
            <a:lvl1pPr>
              <a:defRPr>
                <a:solidFill>
                  <a:srgbClr val="000078"/>
                </a:solidFill>
                <a:latin typeface="Arial" panose="020B0604020202020204" pitchFamily="34" charset="0"/>
                <a:cs typeface="Arial" panose="020B0604020202020204" pitchFamily="34" charset="0"/>
              </a:defRPr>
            </a:lvl1pPr>
            <a:lvl2pPr>
              <a:defRPr>
                <a:solidFill>
                  <a:srgbClr val="000078"/>
                </a:solidFill>
                <a:latin typeface="Arial" panose="020B0604020202020204" pitchFamily="34" charset="0"/>
                <a:cs typeface="Arial" panose="020B0604020202020204" pitchFamily="34" charset="0"/>
              </a:defRPr>
            </a:lvl2pPr>
            <a:lvl3pPr>
              <a:defRPr>
                <a:solidFill>
                  <a:srgbClr val="000078"/>
                </a:solidFill>
                <a:latin typeface="Arial" panose="020B0604020202020204" pitchFamily="34" charset="0"/>
                <a:cs typeface="Arial" panose="020B0604020202020204" pitchFamily="34" charset="0"/>
              </a:defRPr>
            </a:lvl3pPr>
            <a:lvl4pPr>
              <a:defRPr>
                <a:solidFill>
                  <a:srgbClr val="000078"/>
                </a:solidFill>
                <a:latin typeface="Arial" panose="020B0604020202020204" pitchFamily="34" charset="0"/>
                <a:cs typeface="Arial" panose="020B0604020202020204" pitchFamily="34" charset="0"/>
              </a:defRPr>
            </a:lvl4pPr>
            <a:lvl5pPr>
              <a:defRPr>
                <a:solidFill>
                  <a:srgbClr val="00007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F00A736-BBDD-413F-B421-D7BC466BDE34}"/>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lvl1pPr>
              <a:defRPr>
                <a:solidFill>
                  <a:srgbClr val="000078"/>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08865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a:xfrm>
            <a:off x="838200" y="1016034"/>
            <a:ext cx="10515600" cy="5675711"/>
          </a:xfrm>
          <a:prstGeom prst="rect">
            <a:avLst/>
          </a:prstGeom>
        </p:spPr>
        <p:txBody>
          <a:bodyPr>
            <a:normAutofit/>
          </a:bodyPr>
          <a:lstStyle>
            <a:lvl1pPr>
              <a:defRPr>
                <a:solidFill>
                  <a:srgbClr val="000078"/>
                </a:solidFill>
              </a:defRPr>
            </a:lvl1pPr>
            <a:lvl2pPr>
              <a:defRPr>
                <a:solidFill>
                  <a:srgbClr val="000078"/>
                </a:solidFill>
              </a:defRPr>
            </a:lvl2pPr>
            <a:lvl3pPr>
              <a:defRPr>
                <a:solidFill>
                  <a:srgbClr val="000078"/>
                </a:solidFill>
              </a:defRPr>
            </a:lvl3pPr>
            <a:lvl4pPr>
              <a:defRPr>
                <a:solidFill>
                  <a:srgbClr val="000078"/>
                </a:solidFill>
              </a:defRPr>
            </a:lvl4pPr>
            <a:lvl5pPr>
              <a:defRPr>
                <a:solidFill>
                  <a:srgbClr val="0000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F00A736-BBDD-413F-B421-D7BC466BDE34}"/>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lvl1pPr>
              <a:defRPr>
                <a:solidFill>
                  <a:srgbClr val="000078"/>
                </a:solidFill>
              </a:defRPr>
            </a:lvl1pPr>
          </a:lstStyle>
          <a:p>
            <a:r>
              <a:rPr lang="en-US" dirty="0"/>
              <a:t>Click to edit Master title style</a:t>
            </a:r>
          </a:p>
        </p:txBody>
      </p:sp>
    </p:spTree>
    <p:extLst>
      <p:ext uri="{BB962C8B-B14F-4D97-AF65-F5344CB8AC3E}">
        <p14:creationId xmlns:p14="http://schemas.microsoft.com/office/powerpoint/2010/main" val="1118305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100000"/>
              </a:lnSpc>
              <a:spcBef>
                <a:spcPts val="500"/>
              </a:spcBef>
              <a:spcAft>
                <a:spcPts val="0"/>
              </a:spcAft>
              <a:buClr>
                <a:schemeClr val="dk1"/>
              </a:buClr>
              <a:buSzPts val="1800"/>
              <a:buFont typeface="NTR"/>
              <a:buChar char="–"/>
              <a:defRPr/>
            </a:lvl2pPr>
            <a:lvl3pPr marL="1371600" lvl="2" indent="-342900" algn="l">
              <a:lnSpc>
                <a:spcPct val="100000"/>
              </a:lnSpc>
              <a:spcBef>
                <a:spcPts val="500"/>
              </a:spcBef>
              <a:spcAft>
                <a:spcPts val="0"/>
              </a:spcAft>
              <a:buClr>
                <a:schemeClr val="dk1"/>
              </a:buClr>
              <a:buSzPts val="1800"/>
              <a:buFont typeface="Courier New"/>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5596393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84"/>
        <p:cNvGrpSpPr/>
        <p:nvPr/>
      </p:nvGrpSpPr>
      <p:grpSpPr>
        <a:xfrm>
          <a:off x="0" y="0"/>
          <a:ext cx="0" cy="0"/>
          <a:chOff x="0" y="0"/>
          <a:chExt cx="0" cy="0"/>
        </a:xfrm>
      </p:grpSpPr>
      <p:sp>
        <p:nvSpPr>
          <p:cNvPr id="7" name="Google Shape;693;p53">
            <a:extLst>
              <a:ext uri="{FF2B5EF4-FFF2-40B4-BE49-F238E27FC236}">
                <a16:creationId xmlns:a16="http://schemas.microsoft.com/office/drawing/2014/main" id="{03E89C42-732C-1241-9B49-4619D0C4CEF3}"/>
              </a:ext>
            </a:extLst>
          </p:cNvPr>
          <p:cNvSpPr/>
          <p:nvPr userDrawn="1"/>
        </p:nvSpPr>
        <p:spPr>
          <a:xfrm>
            <a:off x="3077428" y="1652985"/>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Google Shape;694;p53">
            <a:extLst>
              <a:ext uri="{FF2B5EF4-FFF2-40B4-BE49-F238E27FC236}">
                <a16:creationId xmlns:a16="http://schemas.microsoft.com/office/drawing/2014/main" id="{B2E438F7-1275-3E48-B030-88D7CADB1513}"/>
              </a:ext>
            </a:extLst>
          </p:cNvPr>
          <p:cNvPicPr preferRelativeResize="0"/>
          <p:nvPr userDrawn="1"/>
        </p:nvPicPr>
        <p:blipFill rotWithShape="1">
          <a:blip r:embed="rId3">
            <a:alphaModFix/>
          </a:blip>
          <a:srcRect/>
          <a:stretch/>
        </p:blipFill>
        <p:spPr>
          <a:xfrm>
            <a:off x="0" y="-6531"/>
            <a:ext cx="5681472" cy="6877559"/>
          </a:xfrm>
          <a:prstGeom prst="rect">
            <a:avLst/>
          </a:prstGeom>
          <a:noFill/>
          <a:ln>
            <a:noFill/>
          </a:ln>
        </p:spPr>
      </p:pic>
      <p:pic>
        <p:nvPicPr>
          <p:cNvPr id="11" name="Google Shape;703;p53">
            <a:extLst>
              <a:ext uri="{FF2B5EF4-FFF2-40B4-BE49-F238E27FC236}">
                <a16:creationId xmlns:a16="http://schemas.microsoft.com/office/drawing/2014/main" id="{411923B4-1641-7D4D-A84A-4540E5B2A267}"/>
              </a:ext>
            </a:extLst>
          </p:cNvPr>
          <p:cNvPicPr preferRelativeResize="0"/>
          <p:nvPr userDrawn="1"/>
        </p:nvPicPr>
        <p:blipFill>
          <a:blip r:embed="rId4">
            <a:alphaModFix/>
          </a:blip>
          <a:stretch>
            <a:fillRect/>
          </a:stretch>
        </p:blipFill>
        <p:spPr>
          <a:xfrm>
            <a:off x="1797978" y="-6531"/>
            <a:ext cx="2554425" cy="2322609"/>
          </a:xfrm>
          <a:prstGeom prst="rect">
            <a:avLst/>
          </a:prstGeom>
          <a:noFill/>
          <a:ln>
            <a:noFill/>
          </a:ln>
        </p:spPr>
      </p:pic>
      <p:grpSp>
        <p:nvGrpSpPr>
          <p:cNvPr id="2" name="Group 1"/>
          <p:cNvGrpSpPr/>
          <p:nvPr userDrawn="1"/>
        </p:nvGrpSpPr>
        <p:grpSpPr>
          <a:xfrm>
            <a:off x="9118389" y="125955"/>
            <a:ext cx="2930073" cy="1343370"/>
            <a:chOff x="6481713" y="125955"/>
            <a:chExt cx="2930073" cy="1343370"/>
          </a:xfrm>
        </p:grpSpPr>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81713" y="125955"/>
              <a:ext cx="1343370" cy="1343370"/>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02895" y="161458"/>
              <a:ext cx="1508891" cy="1260457"/>
            </a:xfrm>
            <a:prstGeom prst="rect">
              <a:avLst/>
            </a:prstGeom>
          </p:spPr>
        </p:pic>
      </p:gr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l="1937"/>
          <a:stretch/>
        </p:blipFill>
        <p:spPr>
          <a:xfrm>
            <a:off x="42528" y="2068406"/>
            <a:ext cx="4306120" cy="2943388"/>
          </a:xfrm>
          <a:prstGeom prst="rect">
            <a:avLst/>
          </a:prstGeom>
        </p:spPr>
      </p:pic>
      <p:sp>
        <p:nvSpPr>
          <p:cNvPr id="10" name="Google Shape;701;p53">
            <a:extLst>
              <a:ext uri="{FF2B5EF4-FFF2-40B4-BE49-F238E27FC236}">
                <a16:creationId xmlns:a16="http://schemas.microsoft.com/office/drawing/2014/main" id="{1D03E609-44EC-BC47-A4B7-05ADA0D3891B}"/>
              </a:ext>
            </a:extLst>
          </p:cNvPr>
          <p:cNvSpPr txBox="1"/>
          <p:nvPr userDrawn="1"/>
        </p:nvSpPr>
        <p:spPr>
          <a:xfrm>
            <a:off x="407916" y="5087567"/>
            <a:ext cx="4174358" cy="1449420"/>
          </a:xfrm>
          <a:prstGeom prst="rect">
            <a:avLst/>
          </a:prstGeom>
          <a:noFill/>
          <a:ln>
            <a:noFill/>
          </a:ln>
        </p:spPr>
        <p:txBody>
          <a:bodyPr spcFirstLastPara="1" wrap="square" lIns="0" tIns="0" rIns="0" bIns="0" anchor="ctr" anchorCtr="0">
            <a:noAutofit/>
          </a:bodyPr>
          <a:lstStyle/>
          <a:p>
            <a:pPr>
              <a:spcAft>
                <a:spcPts val="300"/>
              </a:spcAft>
            </a:pPr>
            <a:r>
              <a:rPr lang="en-US" sz="2400" dirty="0" smtClean="0">
                <a:solidFill>
                  <a:schemeClr val="bg1"/>
                </a:solidFill>
                <a:latin typeface="+mj-lt"/>
                <a:cs typeface="Calibri" panose="020F0502020204030204" pitchFamily="34" charset="0"/>
              </a:rPr>
              <a:t>User</a:t>
            </a:r>
            <a:r>
              <a:rPr lang="en-US" sz="2400" baseline="0" dirty="0" smtClean="0">
                <a:solidFill>
                  <a:schemeClr val="bg1"/>
                </a:solidFill>
                <a:latin typeface="+mj-lt"/>
                <a:cs typeface="Calibri" panose="020F0502020204030204" pitchFamily="34" charset="0"/>
              </a:rPr>
              <a:t> Readiness for Space Weather Data from NOAA POR 2025 Missions</a:t>
            </a:r>
            <a:endParaRPr lang="en-US" sz="2400" dirty="0">
              <a:solidFill>
                <a:schemeClr val="bg1"/>
              </a:solidFill>
              <a:latin typeface="+mj-lt"/>
              <a:cs typeface="Calibri" panose="020F0502020204030204" pitchFamily="34" charset="0"/>
            </a:endParaRPr>
          </a:p>
          <a:p>
            <a:r>
              <a:rPr lang="en-US" sz="2000" dirty="0" smtClean="0">
                <a:solidFill>
                  <a:schemeClr val="bg1"/>
                </a:solidFill>
                <a:latin typeface="+mj-lt"/>
                <a:cs typeface="Calibri" panose="020F0502020204030204" pitchFamily="34" charset="0"/>
              </a:rPr>
              <a:t>January</a:t>
            </a:r>
            <a:r>
              <a:rPr lang="en-US" sz="2000" baseline="0" dirty="0" smtClean="0">
                <a:solidFill>
                  <a:schemeClr val="bg1"/>
                </a:solidFill>
                <a:latin typeface="+mj-lt"/>
                <a:cs typeface="Calibri" panose="020F0502020204030204" pitchFamily="34" charset="0"/>
              </a:rPr>
              <a:t> 14, 2025</a:t>
            </a:r>
            <a:endParaRPr lang="en-US" sz="2000" dirty="0">
              <a:solidFill>
                <a:schemeClr val="bg1"/>
              </a:solidFill>
              <a:latin typeface="+mj-lt"/>
              <a:cs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68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35185" y="6505146"/>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rgbClr val="CCCCCC"/>
                </a:solidFill>
                <a:latin typeface="Calibri" panose="020F0502020204030204" pitchFamily="34" charset="0"/>
                <a:cs typeface="Calibri" panose="020F0502020204030204" pitchFamily="34" charset="0"/>
              </a:rPr>
              <a:pPr algn="r"/>
              <a:t>‹#›</a:t>
            </a:fld>
            <a:endParaRPr lang="en-US" b="0" i="0" dirty="0">
              <a:solidFill>
                <a:srgbClr val="CCCCCC"/>
              </a:solidFill>
              <a:latin typeface="Calibri" panose="020F0502020204030204" pitchFamily="34" charset="0"/>
              <a:cs typeface="Calibri" panose="020F0502020204030204" pitchFamily="34" charset="0"/>
            </a:endParaRPr>
          </a:p>
        </p:txBody>
      </p:sp>
      <p:grpSp>
        <p:nvGrpSpPr>
          <p:cNvPr id="5" name="Group 4"/>
          <p:cNvGrpSpPr>
            <a:grpSpLocks noChangeAspect="1"/>
          </p:cNvGrpSpPr>
          <p:nvPr userDrawn="1"/>
        </p:nvGrpSpPr>
        <p:grpSpPr>
          <a:xfrm>
            <a:off x="10440215" y="85871"/>
            <a:ext cx="1698874" cy="811452"/>
            <a:chOff x="10533206" y="85874"/>
            <a:chExt cx="1587733" cy="758366"/>
          </a:xfrm>
        </p:grpSpPr>
        <p:grpSp>
          <p:nvGrpSpPr>
            <p:cNvPr id="18" name="Group 17">
              <a:extLst>
                <a:ext uri="{FF2B5EF4-FFF2-40B4-BE49-F238E27FC236}">
                  <a16:creationId xmlns:a16="http://schemas.microsoft.com/office/drawing/2014/main" id="{1345F0FB-2B0B-0946-A4A8-51F7611BA1D3}"/>
                </a:ext>
              </a:extLst>
            </p:cNvPr>
            <p:cNvGrpSpPr>
              <a:grpSpLocks noChangeAspect="1"/>
            </p:cNvGrpSpPr>
            <p:nvPr userDrawn="1"/>
          </p:nvGrpSpPr>
          <p:grpSpPr>
            <a:xfrm>
              <a:off x="10533206" y="85874"/>
              <a:ext cx="754966" cy="758366"/>
              <a:chOff x="310960" y="5520595"/>
              <a:chExt cx="1244130" cy="1249732"/>
            </a:xfrm>
          </p:grpSpPr>
          <p:sp>
            <p:nvSpPr>
              <p:cNvPr id="20" name="Oval 19">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21" name="Google Shape;713;p54">
                <a:extLst>
                  <a:ext uri="{FF2B5EF4-FFF2-40B4-BE49-F238E27FC236}">
                    <a16:creationId xmlns:a16="http://schemas.microsoft.com/office/drawing/2014/main" id="{970ACC8B-EF90-3C4B-8960-764C4981D66B}"/>
                  </a:ext>
                </a:extLst>
              </p:cNvPr>
              <p:cNvPicPr preferRelativeResize="0">
                <a:picLocks noChangeAspect="1"/>
              </p:cNvPicPr>
              <p:nvPr userDrawn="1"/>
            </p:nvPicPr>
            <p:blipFill rotWithShape="1">
              <a:blip r:embed="rId3">
                <a:alphaModFix/>
              </a:blip>
              <a:srcRect/>
              <a:stretch/>
            </p:blipFill>
            <p:spPr>
              <a:xfrm>
                <a:off x="352774" y="5568011"/>
                <a:ext cx="1202316" cy="1202316"/>
              </a:xfrm>
              <a:prstGeom prst="rect">
                <a:avLst/>
              </a:prstGeom>
              <a:noFill/>
              <a:ln>
                <a:noFill/>
              </a:ln>
            </p:spPr>
          </p:pic>
        </p:gr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75960" y="126311"/>
              <a:ext cx="844979" cy="705856"/>
            </a:xfrm>
            <a:prstGeom prst="rect">
              <a:avLst/>
            </a:prstGeom>
          </p:spPr>
        </p:pic>
      </p:grpSp>
      <p:pic>
        <p:nvPicPr>
          <p:cNvPr id="14" name="Picture 13"/>
          <p:cNvPicPr>
            <a:picLocks noChangeAspect="1"/>
          </p:cNvPicPr>
          <p:nvPr userDrawn="1"/>
        </p:nvPicPr>
        <p:blipFill>
          <a:blip r:embed="rId5"/>
          <a:stretch>
            <a:fillRect/>
          </a:stretch>
        </p:blipFill>
        <p:spPr>
          <a:xfrm>
            <a:off x="127435" y="39190"/>
            <a:ext cx="1338427" cy="864054"/>
          </a:xfrm>
          <a:prstGeom prst="rect">
            <a:avLst/>
          </a:prstGeom>
        </p:spPr>
      </p:pic>
      <p:sp>
        <p:nvSpPr>
          <p:cNvPr id="15" name="Footer Placeholder 4"/>
          <p:cNvSpPr txBox="1">
            <a:spLocks/>
          </p:cNvSpPr>
          <p:nvPr userDrawn="1"/>
        </p:nvSpPr>
        <p:spPr bwMode="auto">
          <a:xfrm>
            <a:off x="0" y="6646909"/>
            <a:ext cx="12192000" cy="211091"/>
          </a:xfrm>
          <a:prstGeom prst="rect">
            <a:avLst/>
          </a:prstGeom>
          <a:noFill/>
          <a:ln w="9525">
            <a:noFill/>
            <a:miter lim="800000"/>
            <a:headEnd/>
            <a:tailEnd/>
          </a:ln>
        </p:spPr>
        <p:txBody>
          <a:bodyPr/>
          <a:lstStyle/>
          <a:p>
            <a:pPr algn="ctr"/>
            <a:r>
              <a:rPr lang="pt-BR" sz="800" b="1" kern="1200" baseline="0" dirty="0">
                <a:solidFill>
                  <a:srgbClr val="002060"/>
                </a:solidFill>
                <a:effectLst/>
                <a:latin typeface="Arial" pitchFamily="34" charset="0"/>
                <a:ea typeface="+mn-ea"/>
                <a:cs typeface="+mn-cs"/>
              </a:rPr>
              <a:t>Space Weather Observations from Lagrange 1 – April 15, 2024</a:t>
            </a:r>
            <a:endParaRPr lang="en-US" sz="800" dirty="0">
              <a:solidFill>
                <a:srgbClr val="002060"/>
              </a:solidFill>
            </a:endParaRPr>
          </a:p>
        </p:txBody>
      </p:sp>
    </p:spTree>
    <p:extLst>
      <p:ext uri="{BB962C8B-B14F-4D97-AF65-F5344CB8AC3E}">
        <p14:creationId xmlns:p14="http://schemas.microsoft.com/office/powerpoint/2010/main" val="2735722637"/>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914400" rtl="0" eaLnBrk="1" latinLnBrk="0" hangingPunct="1">
        <a:lnSpc>
          <a:spcPct val="90000"/>
        </a:lnSpc>
        <a:spcBef>
          <a:spcPct val="0"/>
        </a:spcBef>
        <a:buNone/>
        <a:defRPr sz="4000" b="1" kern="1200">
          <a:solidFill>
            <a:srgbClr val="00007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78"/>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rgbClr val="000078"/>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0000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35185" y="6505146"/>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rgbClr val="CCCCCC"/>
                </a:solidFill>
                <a:latin typeface="Calibri" panose="020F0502020204030204" pitchFamily="34" charset="0"/>
                <a:cs typeface="Calibri" panose="020F0502020204030204" pitchFamily="34" charset="0"/>
              </a:rPr>
              <a:pPr algn="r"/>
              <a:t>‹#›</a:t>
            </a:fld>
            <a:endParaRPr lang="en-US" b="0" i="0" dirty="0">
              <a:solidFill>
                <a:srgbClr val="CCCCCC"/>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9F634EAF-3A5E-D443-B508-2B1841C4881F}"/>
              </a:ext>
            </a:extLst>
          </p:cNvPr>
          <p:cNvSpPr/>
          <p:nvPr userDrawn="1"/>
        </p:nvSpPr>
        <p:spPr>
          <a:xfrm>
            <a:off x="0" y="923716"/>
            <a:ext cx="12192000" cy="45719"/>
          </a:xfrm>
          <a:prstGeom prst="rect">
            <a:avLst/>
          </a:prstGeom>
          <a:solidFill>
            <a:srgbClr val="000078"/>
          </a:solidFill>
          <a:ln>
            <a:solidFill>
              <a:srgbClr val="000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0078"/>
              </a:solidFill>
              <a:latin typeface="Calibri" panose="020F0502020204030204" pitchFamily="34" charset="0"/>
            </a:endParaRPr>
          </a:p>
        </p:txBody>
      </p:sp>
      <p:grpSp>
        <p:nvGrpSpPr>
          <p:cNvPr id="5" name="Group 4"/>
          <p:cNvGrpSpPr>
            <a:grpSpLocks noChangeAspect="1"/>
          </p:cNvGrpSpPr>
          <p:nvPr userDrawn="1"/>
        </p:nvGrpSpPr>
        <p:grpSpPr>
          <a:xfrm>
            <a:off x="10440215" y="85871"/>
            <a:ext cx="1698874" cy="811452"/>
            <a:chOff x="10533206" y="85874"/>
            <a:chExt cx="1587733" cy="758366"/>
          </a:xfrm>
        </p:grpSpPr>
        <p:grpSp>
          <p:nvGrpSpPr>
            <p:cNvPr id="18" name="Group 17">
              <a:extLst>
                <a:ext uri="{FF2B5EF4-FFF2-40B4-BE49-F238E27FC236}">
                  <a16:creationId xmlns:a16="http://schemas.microsoft.com/office/drawing/2014/main" id="{1345F0FB-2B0B-0946-A4A8-51F7611BA1D3}"/>
                </a:ext>
              </a:extLst>
            </p:cNvPr>
            <p:cNvGrpSpPr>
              <a:grpSpLocks noChangeAspect="1"/>
            </p:cNvGrpSpPr>
            <p:nvPr userDrawn="1"/>
          </p:nvGrpSpPr>
          <p:grpSpPr>
            <a:xfrm>
              <a:off x="10533206" y="85874"/>
              <a:ext cx="754966" cy="758366"/>
              <a:chOff x="310960" y="5520595"/>
              <a:chExt cx="1244130" cy="1249732"/>
            </a:xfrm>
          </p:grpSpPr>
          <p:sp>
            <p:nvSpPr>
              <p:cNvPr id="20" name="Oval 19">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21" name="Google Shape;713;p54">
                <a:extLst>
                  <a:ext uri="{FF2B5EF4-FFF2-40B4-BE49-F238E27FC236}">
                    <a16:creationId xmlns:a16="http://schemas.microsoft.com/office/drawing/2014/main" id="{970ACC8B-EF90-3C4B-8960-764C4981D66B}"/>
                  </a:ext>
                </a:extLst>
              </p:cNvPr>
              <p:cNvPicPr preferRelativeResize="0">
                <a:picLocks noChangeAspect="1"/>
              </p:cNvPicPr>
              <p:nvPr userDrawn="1"/>
            </p:nvPicPr>
            <p:blipFill rotWithShape="1">
              <a:blip r:embed="rId3">
                <a:alphaModFix/>
              </a:blip>
              <a:srcRect/>
              <a:stretch/>
            </p:blipFill>
            <p:spPr>
              <a:xfrm>
                <a:off x="352774" y="5568011"/>
                <a:ext cx="1202316" cy="1202316"/>
              </a:xfrm>
              <a:prstGeom prst="rect">
                <a:avLst/>
              </a:prstGeom>
              <a:noFill/>
              <a:ln>
                <a:noFill/>
              </a:ln>
            </p:spPr>
          </p:pic>
        </p:gr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75960" y="126311"/>
              <a:ext cx="844979" cy="705856"/>
            </a:xfrm>
            <a:prstGeom prst="rect">
              <a:avLst/>
            </a:prstGeom>
          </p:spPr>
        </p:pic>
      </p:grpSp>
      <p:pic>
        <p:nvPicPr>
          <p:cNvPr id="14" name="Picture 13"/>
          <p:cNvPicPr>
            <a:picLocks noChangeAspect="1"/>
          </p:cNvPicPr>
          <p:nvPr userDrawn="1"/>
        </p:nvPicPr>
        <p:blipFill>
          <a:blip r:embed="rId5"/>
          <a:stretch>
            <a:fillRect/>
          </a:stretch>
        </p:blipFill>
        <p:spPr>
          <a:xfrm>
            <a:off x="127435" y="39190"/>
            <a:ext cx="1338427" cy="864054"/>
          </a:xfrm>
          <a:prstGeom prst="rect">
            <a:avLst/>
          </a:prstGeom>
        </p:spPr>
      </p:pic>
      <p:sp>
        <p:nvSpPr>
          <p:cNvPr id="15" name="Footer Placeholder 4"/>
          <p:cNvSpPr txBox="1">
            <a:spLocks/>
          </p:cNvSpPr>
          <p:nvPr userDrawn="1"/>
        </p:nvSpPr>
        <p:spPr bwMode="auto">
          <a:xfrm>
            <a:off x="0" y="6646909"/>
            <a:ext cx="12192000" cy="211091"/>
          </a:xfrm>
          <a:prstGeom prst="rect">
            <a:avLst/>
          </a:prstGeom>
          <a:noFill/>
          <a:ln w="9525">
            <a:noFill/>
            <a:miter lim="800000"/>
            <a:headEnd/>
            <a:tailEnd/>
          </a:ln>
        </p:spPr>
        <p:txBody>
          <a:bodyPr/>
          <a:lstStyle/>
          <a:p>
            <a:pPr algn="ctr"/>
            <a:r>
              <a:rPr lang="pt-BR" sz="800" b="1" kern="1200" baseline="0" dirty="0" smtClean="0">
                <a:solidFill>
                  <a:srgbClr val="002060"/>
                </a:solidFill>
                <a:effectLst/>
                <a:latin typeface="Arial" pitchFamily="34" charset="0"/>
                <a:ea typeface="+mn-ea"/>
                <a:cs typeface="+mn-cs"/>
              </a:rPr>
              <a:t>In Situ Measurements from L1 </a:t>
            </a:r>
            <a:r>
              <a:rPr lang="pt-BR" sz="800" b="1" kern="1200" baseline="0" dirty="0">
                <a:solidFill>
                  <a:srgbClr val="002060"/>
                </a:solidFill>
                <a:effectLst/>
                <a:latin typeface="Arial" pitchFamily="34" charset="0"/>
                <a:ea typeface="+mn-ea"/>
                <a:cs typeface="+mn-cs"/>
              </a:rPr>
              <a:t>– </a:t>
            </a:r>
            <a:r>
              <a:rPr lang="pt-BR" sz="800" b="1" kern="1200" baseline="0" dirty="0" smtClean="0">
                <a:solidFill>
                  <a:srgbClr val="002060"/>
                </a:solidFill>
                <a:effectLst/>
                <a:latin typeface="Arial" pitchFamily="34" charset="0"/>
                <a:ea typeface="+mn-ea"/>
                <a:cs typeface="+mn-cs"/>
              </a:rPr>
              <a:t>January 14, 2025</a:t>
            </a:r>
            <a:endParaRPr lang="en-US" sz="800" dirty="0">
              <a:solidFill>
                <a:srgbClr val="002060"/>
              </a:solidFill>
            </a:endParaRPr>
          </a:p>
        </p:txBody>
      </p:sp>
    </p:spTree>
    <p:extLst>
      <p:ext uri="{BB962C8B-B14F-4D97-AF65-F5344CB8AC3E}">
        <p14:creationId xmlns:p14="http://schemas.microsoft.com/office/powerpoint/2010/main" val="281586440"/>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914400" rtl="0" eaLnBrk="1" latinLnBrk="0" hangingPunct="1">
        <a:lnSpc>
          <a:spcPct val="90000"/>
        </a:lnSpc>
        <a:spcBef>
          <a:spcPct val="0"/>
        </a:spcBef>
        <a:buNone/>
        <a:defRPr sz="4000" b="1" kern="1200">
          <a:solidFill>
            <a:srgbClr val="00007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78"/>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rgbClr val="000078"/>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0000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35185" y="6505146"/>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rgbClr val="CCCCCC"/>
                </a:solidFill>
                <a:latin typeface="Calibri" panose="020F0502020204030204" pitchFamily="34" charset="0"/>
                <a:cs typeface="Calibri" panose="020F0502020204030204" pitchFamily="34" charset="0"/>
              </a:rPr>
              <a:pPr algn="r"/>
              <a:t>‹#›</a:t>
            </a:fld>
            <a:endParaRPr lang="en-US" b="0" i="0" dirty="0">
              <a:solidFill>
                <a:srgbClr val="CCCCCC"/>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368F21B-E883-4CA0-8318-592CFF179409}"/>
              </a:ext>
            </a:extLst>
          </p:cNvPr>
          <p:cNvGrpSpPr>
            <a:grpSpLocks noChangeAspect="1"/>
          </p:cNvGrpSpPr>
          <p:nvPr userDrawn="1"/>
        </p:nvGrpSpPr>
        <p:grpSpPr>
          <a:xfrm>
            <a:off x="10440215" y="85871"/>
            <a:ext cx="1698874" cy="811452"/>
            <a:chOff x="10533206" y="85874"/>
            <a:chExt cx="1587733" cy="758366"/>
          </a:xfrm>
        </p:grpSpPr>
        <p:grpSp>
          <p:nvGrpSpPr>
            <p:cNvPr id="19" name="Group 18">
              <a:extLst>
                <a:ext uri="{FF2B5EF4-FFF2-40B4-BE49-F238E27FC236}">
                  <a16:creationId xmlns:a16="http://schemas.microsoft.com/office/drawing/2014/main" id="{DF53435C-F143-4992-8829-06D93343CFE8}"/>
                </a:ext>
              </a:extLst>
            </p:cNvPr>
            <p:cNvGrpSpPr>
              <a:grpSpLocks noChangeAspect="1"/>
            </p:cNvGrpSpPr>
            <p:nvPr userDrawn="1"/>
          </p:nvGrpSpPr>
          <p:grpSpPr>
            <a:xfrm>
              <a:off x="10533206" y="85874"/>
              <a:ext cx="754966" cy="758366"/>
              <a:chOff x="310960" y="5520595"/>
              <a:chExt cx="1244130" cy="1249732"/>
            </a:xfrm>
          </p:grpSpPr>
          <p:sp>
            <p:nvSpPr>
              <p:cNvPr id="21" name="Oval 20">
                <a:extLst>
                  <a:ext uri="{FF2B5EF4-FFF2-40B4-BE49-F238E27FC236}">
                    <a16:creationId xmlns:a16="http://schemas.microsoft.com/office/drawing/2014/main" id="{E7B2B8CA-E3F6-4B8A-99C7-F7CF59640429}"/>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22" name="Google Shape;713;p54">
                <a:extLst>
                  <a:ext uri="{FF2B5EF4-FFF2-40B4-BE49-F238E27FC236}">
                    <a16:creationId xmlns:a16="http://schemas.microsoft.com/office/drawing/2014/main" id="{ACD25E6D-3ABC-407B-9EC0-43F738577CB1}"/>
                  </a:ext>
                </a:extLst>
              </p:cNvPr>
              <p:cNvPicPr preferRelativeResize="0">
                <a:picLocks noChangeAspect="1"/>
              </p:cNvPicPr>
              <p:nvPr userDrawn="1"/>
            </p:nvPicPr>
            <p:blipFill rotWithShape="1">
              <a:blip r:embed="rId4">
                <a:alphaModFix/>
              </a:blip>
              <a:srcRect/>
              <a:stretch/>
            </p:blipFill>
            <p:spPr>
              <a:xfrm>
                <a:off x="352774" y="5568011"/>
                <a:ext cx="1202316" cy="1202316"/>
              </a:xfrm>
              <a:prstGeom prst="rect">
                <a:avLst/>
              </a:prstGeom>
              <a:noFill/>
              <a:ln>
                <a:noFill/>
              </a:ln>
            </p:spPr>
          </p:pic>
        </p:grpSp>
        <p:pic>
          <p:nvPicPr>
            <p:cNvPr id="20" name="Picture 19">
              <a:extLst>
                <a:ext uri="{FF2B5EF4-FFF2-40B4-BE49-F238E27FC236}">
                  <a16:creationId xmlns:a16="http://schemas.microsoft.com/office/drawing/2014/main" id="{A56F9A71-A67F-4018-8D22-62485328D72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75960" y="126311"/>
              <a:ext cx="844979" cy="705856"/>
            </a:xfrm>
            <a:prstGeom prst="rect">
              <a:avLst/>
            </a:prstGeom>
          </p:spPr>
        </p:pic>
      </p:grpSp>
      <p:pic>
        <p:nvPicPr>
          <p:cNvPr id="13" name="Picture 12"/>
          <p:cNvPicPr>
            <a:picLocks noChangeAspect="1"/>
          </p:cNvPicPr>
          <p:nvPr userDrawn="1"/>
        </p:nvPicPr>
        <p:blipFill>
          <a:blip r:embed="rId6"/>
          <a:stretch>
            <a:fillRect/>
          </a:stretch>
        </p:blipFill>
        <p:spPr>
          <a:xfrm>
            <a:off x="127435" y="39190"/>
            <a:ext cx="1338427" cy="864054"/>
          </a:xfrm>
          <a:prstGeom prst="rect">
            <a:avLst/>
          </a:prstGeom>
        </p:spPr>
      </p:pic>
      <p:sp>
        <p:nvSpPr>
          <p:cNvPr id="14" name="Footer Placeholder 4"/>
          <p:cNvSpPr txBox="1">
            <a:spLocks/>
          </p:cNvSpPr>
          <p:nvPr userDrawn="1"/>
        </p:nvSpPr>
        <p:spPr bwMode="auto">
          <a:xfrm>
            <a:off x="0" y="6646909"/>
            <a:ext cx="12192000" cy="211091"/>
          </a:xfrm>
          <a:prstGeom prst="rect">
            <a:avLst/>
          </a:prstGeom>
          <a:noFill/>
          <a:ln w="9525">
            <a:noFill/>
            <a:miter lim="800000"/>
            <a:headEnd/>
            <a:tailEnd/>
          </a:ln>
        </p:spPr>
        <p:txBody>
          <a:bodyPr/>
          <a:lstStyle/>
          <a:p>
            <a:pPr algn="ctr"/>
            <a:r>
              <a:rPr lang="pt-BR" sz="800" b="1" i="0" u="none" strike="noStrike" kern="1200" cap="none" baseline="0" dirty="0" smtClean="0">
                <a:solidFill>
                  <a:srgbClr val="002060"/>
                </a:solidFill>
                <a:effectLst/>
                <a:latin typeface="Arial" pitchFamily="34" charset="0"/>
                <a:ea typeface="Arial"/>
                <a:cs typeface="Arial"/>
                <a:sym typeface="Arial"/>
              </a:rPr>
              <a:t>In Situ Measurements from L1 – January 14, 2025</a:t>
            </a:r>
            <a:endParaRPr lang="en-US" sz="800" dirty="0">
              <a:solidFill>
                <a:srgbClr val="002060"/>
              </a:solidFill>
            </a:endParaRPr>
          </a:p>
        </p:txBody>
      </p:sp>
    </p:spTree>
    <p:extLst>
      <p:ext uri="{BB962C8B-B14F-4D97-AF65-F5344CB8AC3E}">
        <p14:creationId xmlns:p14="http://schemas.microsoft.com/office/powerpoint/2010/main" val="53738295"/>
      </p:ext>
    </p:extLst>
  </p:cSld>
  <p:clrMap bg1="lt1" tx1="dk1" bg2="lt2" tx2="dk2" accent1="accent1" accent2="accent2" accent3="accent3" accent4="accent4" accent5="accent5" accent6="accent6" hlink="hlink" folHlink="folHlink"/>
  <p:sldLayoutIdLst>
    <p:sldLayoutId id="2147483673" r:id="rId1"/>
    <p:sldLayoutId id="2147483677" r:id="rId2"/>
  </p:sldLayoutIdLst>
  <p:txStyles>
    <p:titleStyle>
      <a:lvl1pPr algn="ctr" defTabSz="914400" rtl="0" eaLnBrk="1" latinLnBrk="0" hangingPunct="1">
        <a:lnSpc>
          <a:spcPct val="90000"/>
        </a:lnSpc>
        <a:spcBef>
          <a:spcPct val="0"/>
        </a:spcBef>
        <a:buNone/>
        <a:defRPr sz="4000" b="1" kern="1200">
          <a:solidFill>
            <a:srgbClr val="00007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78"/>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rgbClr val="000078"/>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0000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35185" y="6505146"/>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rgbClr val="CCCCCC"/>
                </a:solidFill>
                <a:latin typeface="Calibri" panose="020F0502020204030204" pitchFamily="34" charset="0"/>
                <a:cs typeface="Calibri" panose="020F0502020204030204" pitchFamily="34" charset="0"/>
              </a:rPr>
              <a:pPr algn="r"/>
              <a:t>‹#›</a:t>
            </a:fld>
            <a:endParaRPr lang="en-US" b="0" i="0" dirty="0">
              <a:solidFill>
                <a:srgbClr val="CCCCCC"/>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9F634EAF-3A5E-D443-B508-2B1841C4881F}"/>
              </a:ext>
            </a:extLst>
          </p:cNvPr>
          <p:cNvSpPr/>
          <p:nvPr userDrawn="1"/>
        </p:nvSpPr>
        <p:spPr>
          <a:xfrm>
            <a:off x="0" y="923716"/>
            <a:ext cx="12192000" cy="45719"/>
          </a:xfrm>
          <a:prstGeom prst="rect">
            <a:avLst/>
          </a:prstGeom>
          <a:solidFill>
            <a:srgbClr val="000078"/>
          </a:solidFill>
          <a:ln>
            <a:solidFill>
              <a:srgbClr val="000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0078"/>
              </a:solidFill>
              <a:latin typeface="Calibri" panose="020F0502020204030204" pitchFamily="34" charset="0"/>
            </a:endParaRPr>
          </a:p>
        </p:txBody>
      </p:sp>
      <p:grpSp>
        <p:nvGrpSpPr>
          <p:cNvPr id="5" name="Group 4"/>
          <p:cNvGrpSpPr>
            <a:grpSpLocks noChangeAspect="1"/>
          </p:cNvGrpSpPr>
          <p:nvPr userDrawn="1"/>
        </p:nvGrpSpPr>
        <p:grpSpPr>
          <a:xfrm>
            <a:off x="10440215" y="85871"/>
            <a:ext cx="1698874" cy="811452"/>
            <a:chOff x="10533206" y="85874"/>
            <a:chExt cx="1587733" cy="758366"/>
          </a:xfrm>
        </p:grpSpPr>
        <p:grpSp>
          <p:nvGrpSpPr>
            <p:cNvPr id="18" name="Group 17">
              <a:extLst>
                <a:ext uri="{FF2B5EF4-FFF2-40B4-BE49-F238E27FC236}">
                  <a16:creationId xmlns:a16="http://schemas.microsoft.com/office/drawing/2014/main" id="{1345F0FB-2B0B-0946-A4A8-51F7611BA1D3}"/>
                </a:ext>
              </a:extLst>
            </p:cNvPr>
            <p:cNvGrpSpPr>
              <a:grpSpLocks noChangeAspect="1"/>
            </p:cNvGrpSpPr>
            <p:nvPr userDrawn="1"/>
          </p:nvGrpSpPr>
          <p:grpSpPr>
            <a:xfrm>
              <a:off x="10533206" y="85874"/>
              <a:ext cx="754966" cy="758366"/>
              <a:chOff x="310960" y="5520595"/>
              <a:chExt cx="1244130" cy="1249732"/>
            </a:xfrm>
          </p:grpSpPr>
          <p:sp>
            <p:nvSpPr>
              <p:cNvPr id="20" name="Oval 19">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21" name="Google Shape;713;p54">
                <a:extLst>
                  <a:ext uri="{FF2B5EF4-FFF2-40B4-BE49-F238E27FC236}">
                    <a16:creationId xmlns:a16="http://schemas.microsoft.com/office/drawing/2014/main" id="{970ACC8B-EF90-3C4B-8960-764C4981D66B}"/>
                  </a:ext>
                </a:extLst>
              </p:cNvPr>
              <p:cNvPicPr preferRelativeResize="0">
                <a:picLocks noChangeAspect="1"/>
              </p:cNvPicPr>
              <p:nvPr userDrawn="1"/>
            </p:nvPicPr>
            <p:blipFill rotWithShape="1">
              <a:blip r:embed="rId3">
                <a:alphaModFix/>
              </a:blip>
              <a:srcRect/>
              <a:stretch/>
            </p:blipFill>
            <p:spPr>
              <a:xfrm>
                <a:off x="352774" y="5568011"/>
                <a:ext cx="1202316" cy="1202316"/>
              </a:xfrm>
              <a:prstGeom prst="rect">
                <a:avLst/>
              </a:prstGeom>
              <a:noFill/>
              <a:ln>
                <a:noFill/>
              </a:ln>
            </p:spPr>
          </p:pic>
        </p:gr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75960" y="126311"/>
              <a:ext cx="844979" cy="705856"/>
            </a:xfrm>
            <a:prstGeom prst="rect">
              <a:avLst/>
            </a:prstGeom>
          </p:spPr>
        </p:pic>
      </p:grpSp>
      <p:pic>
        <p:nvPicPr>
          <p:cNvPr id="14" name="Picture 13"/>
          <p:cNvPicPr>
            <a:picLocks noChangeAspect="1"/>
          </p:cNvPicPr>
          <p:nvPr userDrawn="1"/>
        </p:nvPicPr>
        <p:blipFill>
          <a:blip r:embed="rId5"/>
          <a:stretch>
            <a:fillRect/>
          </a:stretch>
        </p:blipFill>
        <p:spPr>
          <a:xfrm>
            <a:off x="127435" y="39190"/>
            <a:ext cx="1338427" cy="864054"/>
          </a:xfrm>
          <a:prstGeom prst="rect">
            <a:avLst/>
          </a:prstGeom>
        </p:spPr>
      </p:pic>
      <p:sp>
        <p:nvSpPr>
          <p:cNvPr id="15" name="Footer Placeholder 4"/>
          <p:cNvSpPr txBox="1">
            <a:spLocks/>
          </p:cNvSpPr>
          <p:nvPr userDrawn="1"/>
        </p:nvSpPr>
        <p:spPr bwMode="auto">
          <a:xfrm>
            <a:off x="0" y="6646909"/>
            <a:ext cx="12192000" cy="211091"/>
          </a:xfrm>
          <a:prstGeom prst="rect">
            <a:avLst/>
          </a:prstGeom>
          <a:noFill/>
          <a:ln w="9525">
            <a:noFill/>
            <a:miter lim="800000"/>
            <a:headEnd/>
            <a:tailEnd/>
          </a:ln>
        </p:spPr>
        <p:txBody>
          <a:bodyPr/>
          <a:lstStyle/>
          <a:p>
            <a:pPr algn="ctr"/>
            <a:r>
              <a:rPr lang="pt-BR" sz="800" b="1" i="0" u="none" strike="noStrike" kern="1200" cap="none" baseline="0" dirty="0" smtClean="0">
                <a:solidFill>
                  <a:srgbClr val="002060"/>
                </a:solidFill>
                <a:effectLst/>
                <a:latin typeface="Arial" pitchFamily="34" charset="0"/>
                <a:ea typeface="Arial"/>
                <a:cs typeface="Arial"/>
                <a:sym typeface="Arial"/>
              </a:rPr>
              <a:t>In Situ Measurements from L1 – January 14, 2025</a:t>
            </a:r>
            <a:endParaRPr lang="en-US" sz="800" dirty="0">
              <a:solidFill>
                <a:srgbClr val="002060"/>
              </a:solidFill>
            </a:endParaRPr>
          </a:p>
        </p:txBody>
      </p:sp>
    </p:spTree>
    <p:extLst>
      <p:ext uri="{BB962C8B-B14F-4D97-AF65-F5344CB8AC3E}">
        <p14:creationId xmlns:p14="http://schemas.microsoft.com/office/powerpoint/2010/main" val="1964874602"/>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914400" rtl="0" eaLnBrk="1" latinLnBrk="0" hangingPunct="1">
        <a:lnSpc>
          <a:spcPct val="90000"/>
        </a:lnSpc>
        <a:spcBef>
          <a:spcPct val="0"/>
        </a:spcBef>
        <a:buNone/>
        <a:defRPr sz="4000" b="1" kern="1200">
          <a:solidFill>
            <a:srgbClr val="00007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78"/>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rgbClr val="000078"/>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0000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35185" y="6505146"/>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rgbClr val="CCCCCC"/>
                </a:solidFill>
                <a:latin typeface="Calibri" panose="020F0502020204030204" pitchFamily="34" charset="0"/>
                <a:cs typeface="Calibri" panose="020F0502020204030204" pitchFamily="34" charset="0"/>
              </a:rPr>
              <a:pPr algn="r"/>
              <a:t>‹#›</a:t>
            </a:fld>
            <a:endParaRPr lang="en-US" b="0" i="0" dirty="0">
              <a:solidFill>
                <a:srgbClr val="CCCCCC"/>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9F634EAF-3A5E-D443-B508-2B1841C4881F}"/>
              </a:ext>
            </a:extLst>
          </p:cNvPr>
          <p:cNvSpPr/>
          <p:nvPr userDrawn="1"/>
        </p:nvSpPr>
        <p:spPr>
          <a:xfrm>
            <a:off x="0" y="923716"/>
            <a:ext cx="12192000" cy="45719"/>
          </a:xfrm>
          <a:prstGeom prst="rect">
            <a:avLst/>
          </a:prstGeom>
          <a:solidFill>
            <a:srgbClr val="000078"/>
          </a:solidFill>
          <a:ln>
            <a:solidFill>
              <a:srgbClr val="000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0078"/>
              </a:solidFill>
              <a:latin typeface="Calibri" panose="020F0502020204030204" pitchFamily="34" charset="0"/>
            </a:endParaRPr>
          </a:p>
        </p:txBody>
      </p:sp>
      <p:grpSp>
        <p:nvGrpSpPr>
          <p:cNvPr id="5" name="Group 4"/>
          <p:cNvGrpSpPr>
            <a:grpSpLocks noChangeAspect="1"/>
          </p:cNvGrpSpPr>
          <p:nvPr userDrawn="1"/>
        </p:nvGrpSpPr>
        <p:grpSpPr>
          <a:xfrm>
            <a:off x="10440215" y="85871"/>
            <a:ext cx="1698874" cy="811452"/>
            <a:chOff x="10533206" y="85874"/>
            <a:chExt cx="1587733" cy="758366"/>
          </a:xfrm>
        </p:grpSpPr>
        <p:grpSp>
          <p:nvGrpSpPr>
            <p:cNvPr id="18" name="Group 17">
              <a:extLst>
                <a:ext uri="{FF2B5EF4-FFF2-40B4-BE49-F238E27FC236}">
                  <a16:creationId xmlns:a16="http://schemas.microsoft.com/office/drawing/2014/main" id="{1345F0FB-2B0B-0946-A4A8-51F7611BA1D3}"/>
                </a:ext>
              </a:extLst>
            </p:cNvPr>
            <p:cNvGrpSpPr>
              <a:grpSpLocks noChangeAspect="1"/>
            </p:cNvGrpSpPr>
            <p:nvPr userDrawn="1"/>
          </p:nvGrpSpPr>
          <p:grpSpPr>
            <a:xfrm>
              <a:off x="10533206" y="85874"/>
              <a:ext cx="754966" cy="758366"/>
              <a:chOff x="310960" y="5520595"/>
              <a:chExt cx="1244130" cy="1249732"/>
            </a:xfrm>
          </p:grpSpPr>
          <p:sp>
            <p:nvSpPr>
              <p:cNvPr id="20" name="Oval 19">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21" name="Google Shape;713;p54">
                <a:extLst>
                  <a:ext uri="{FF2B5EF4-FFF2-40B4-BE49-F238E27FC236}">
                    <a16:creationId xmlns:a16="http://schemas.microsoft.com/office/drawing/2014/main" id="{970ACC8B-EF90-3C4B-8960-764C4981D66B}"/>
                  </a:ext>
                </a:extLst>
              </p:cNvPr>
              <p:cNvPicPr preferRelativeResize="0">
                <a:picLocks noChangeAspect="1"/>
              </p:cNvPicPr>
              <p:nvPr userDrawn="1"/>
            </p:nvPicPr>
            <p:blipFill rotWithShape="1">
              <a:blip r:embed="rId4">
                <a:alphaModFix/>
              </a:blip>
              <a:srcRect/>
              <a:stretch/>
            </p:blipFill>
            <p:spPr>
              <a:xfrm>
                <a:off x="352774" y="5568011"/>
                <a:ext cx="1202316" cy="1202316"/>
              </a:xfrm>
              <a:prstGeom prst="rect">
                <a:avLst/>
              </a:prstGeom>
              <a:noFill/>
              <a:ln>
                <a:noFill/>
              </a:ln>
            </p:spPr>
          </p:pic>
        </p:gr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75960" y="126311"/>
              <a:ext cx="844979" cy="705856"/>
            </a:xfrm>
            <a:prstGeom prst="rect">
              <a:avLst/>
            </a:prstGeom>
          </p:spPr>
        </p:pic>
      </p:grpSp>
      <p:pic>
        <p:nvPicPr>
          <p:cNvPr id="14" name="Picture 13"/>
          <p:cNvPicPr>
            <a:picLocks noChangeAspect="1"/>
          </p:cNvPicPr>
          <p:nvPr userDrawn="1"/>
        </p:nvPicPr>
        <p:blipFill>
          <a:blip r:embed="rId6"/>
          <a:stretch>
            <a:fillRect/>
          </a:stretch>
        </p:blipFill>
        <p:spPr>
          <a:xfrm>
            <a:off x="127435" y="39190"/>
            <a:ext cx="1338427" cy="864054"/>
          </a:xfrm>
          <a:prstGeom prst="rect">
            <a:avLst/>
          </a:prstGeom>
        </p:spPr>
      </p:pic>
      <p:sp>
        <p:nvSpPr>
          <p:cNvPr id="15" name="Footer Placeholder 4"/>
          <p:cNvSpPr txBox="1">
            <a:spLocks/>
          </p:cNvSpPr>
          <p:nvPr userDrawn="1"/>
        </p:nvSpPr>
        <p:spPr bwMode="auto">
          <a:xfrm>
            <a:off x="0" y="6646909"/>
            <a:ext cx="12192000" cy="211091"/>
          </a:xfrm>
          <a:prstGeom prst="rect">
            <a:avLst/>
          </a:prstGeom>
          <a:noFill/>
          <a:ln w="9525">
            <a:noFill/>
            <a:miter lim="800000"/>
            <a:headEnd/>
            <a:tailEnd/>
          </a:ln>
        </p:spPr>
        <p:txBody>
          <a:bodyPr/>
          <a:lstStyle/>
          <a:p>
            <a:pPr algn="ctr"/>
            <a:r>
              <a:rPr lang="pt-BR" sz="800" b="1" i="0" u="none" strike="noStrike" kern="1200" cap="none" baseline="0" dirty="0" smtClean="0">
                <a:solidFill>
                  <a:srgbClr val="002060"/>
                </a:solidFill>
                <a:effectLst/>
                <a:latin typeface="Arial" pitchFamily="34" charset="0"/>
                <a:ea typeface="Arial"/>
                <a:cs typeface="Arial"/>
                <a:sym typeface="Arial"/>
              </a:rPr>
              <a:t>In Situ Measurements from L1 – January 14, 2025</a:t>
            </a:r>
            <a:endParaRPr lang="en-US" sz="800" dirty="0">
              <a:solidFill>
                <a:srgbClr val="002060"/>
              </a:solidFill>
            </a:endParaRPr>
          </a:p>
        </p:txBody>
      </p:sp>
    </p:spTree>
    <p:extLst>
      <p:ext uri="{BB962C8B-B14F-4D97-AF65-F5344CB8AC3E}">
        <p14:creationId xmlns:p14="http://schemas.microsoft.com/office/powerpoint/2010/main" val="1188042882"/>
      </p:ext>
    </p:extLst>
  </p:cSld>
  <p:clrMap bg1="lt1" tx1="dk1" bg2="lt2" tx2="dk2" accent1="accent1" accent2="accent2" accent3="accent3" accent4="accent4" accent5="accent5" accent6="accent6" hlink="hlink" folHlink="folHlink"/>
  <p:sldLayoutIdLst>
    <p:sldLayoutId id="2147483689" r:id="rId1"/>
    <p:sldLayoutId id="2147483690" r:id="rId2"/>
  </p:sldLayoutIdLst>
  <p:hf hdr="0" dt="0"/>
  <p:txStyles>
    <p:titleStyle>
      <a:lvl1pPr algn="ctr" defTabSz="914400" rtl="0" eaLnBrk="1" latinLnBrk="0" hangingPunct="1">
        <a:lnSpc>
          <a:spcPct val="90000"/>
        </a:lnSpc>
        <a:spcBef>
          <a:spcPct val="0"/>
        </a:spcBef>
        <a:buNone/>
        <a:defRPr sz="4000" b="1" kern="1200">
          <a:solidFill>
            <a:srgbClr val="00007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78"/>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rgbClr val="000078"/>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0000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emf"/></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0EE0-D9BF-4716-80F2-4740219B8CE6}"/>
              </a:ext>
            </a:extLst>
          </p:cNvPr>
          <p:cNvSpPr>
            <a:spLocks noGrp="1"/>
          </p:cNvSpPr>
          <p:nvPr>
            <p:ph type="title"/>
          </p:nvPr>
        </p:nvSpPr>
        <p:spPr>
          <a:xfrm>
            <a:off x="4978512" y="1853034"/>
            <a:ext cx="7329311" cy="2462111"/>
          </a:xfrm>
        </p:spPr>
        <p:txBody>
          <a:bodyPr/>
          <a:lstStyle/>
          <a:p>
            <a:r>
              <a:rPr lang="en-US" dirty="0" smtClean="0"/>
              <a:t>3. In Situ Measurements at L1</a:t>
            </a:r>
            <a:endParaRPr lang="en-US" dirty="0"/>
          </a:p>
        </p:txBody>
      </p:sp>
      <p:sp>
        <p:nvSpPr>
          <p:cNvPr id="4" name="Text Placeholder 3">
            <a:extLst>
              <a:ext uri="{FF2B5EF4-FFF2-40B4-BE49-F238E27FC236}">
                <a16:creationId xmlns:a16="http://schemas.microsoft.com/office/drawing/2014/main" id="{B74A7553-19E7-43E1-9D8E-EB18611186B4}"/>
              </a:ext>
            </a:extLst>
          </p:cNvPr>
          <p:cNvSpPr>
            <a:spLocks noGrp="1"/>
          </p:cNvSpPr>
          <p:nvPr>
            <p:ph type="body" sz="quarter" idx="11"/>
          </p:nvPr>
        </p:nvSpPr>
        <p:spPr>
          <a:xfrm>
            <a:off x="4978513" y="5342237"/>
            <a:ext cx="6960458" cy="1087137"/>
          </a:xfrm>
        </p:spPr>
        <p:txBody>
          <a:bodyPr/>
          <a:lstStyle/>
          <a:p>
            <a:r>
              <a:rPr lang="en-US" dirty="0" smtClean="0"/>
              <a:t>James Marshall, SWFO PGD science team</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943" y="5784194"/>
            <a:ext cx="2618855" cy="1055245"/>
          </a:xfrm>
          <a:prstGeom prst="rect">
            <a:avLst/>
          </a:prstGeom>
        </p:spPr>
      </p:pic>
    </p:spTree>
    <p:extLst>
      <p:ext uri="{BB962C8B-B14F-4D97-AF65-F5344CB8AC3E}">
        <p14:creationId xmlns:p14="http://schemas.microsoft.com/office/powerpoint/2010/main" val="2854576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7FF651-32B6-4A88-88F5-337B29975903}"/>
              </a:ext>
            </a:extLst>
          </p:cNvPr>
          <p:cNvSpPr>
            <a:spLocks noGrp="1"/>
          </p:cNvSpPr>
          <p:nvPr>
            <p:ph idx="1"/>
          </p:nvPr>
        </p:nvSpPr>
        <p:spPr>
          <a:xfrm>
            <a:off x="213360" y="1107474"/>
            <a:ext cx="7393805" cy="5675711"/>
          </a:xfrm>
        </p:spPr>
        <p:txBody>
          <a:bodyPr>
            <a:normAutofit fontScale="77500" lnSpcReduction="20000"/>
          </a:bodyPr>
          <a:lstStyle/>
          <a:p>
            <a:pPr marL="0" indent="0">
              <a:buNone/>
            </a:pPr>
            <a:r>
              <a:rPr lang="en-US" dirty="0" smtClean="0"/>
              <a:t>The objectives for measuring solar wind, particle flux, and IMF at a location upstream of Earth such as the Sun-Earth Lagrange 1 (L1) point are several:</a:t>
            </a:r>
          </a:p>
          <a:p>
            <a:r>
              <a:rPr lang="en-US" dirty="0" smtClean="0"/>
              <a:t>Operational:</a:t>
            </a:r>
          </a:p>
          <a:p>
            <a:pPr lvl="1"/>
            <a:r>
              <a:rPr lang="en-US" dirty="0" smtClean="0"/>
              <a:t>Quantify the state of the solar wind</a:t>
            </a:r>
          </a:p>
          <a:p>
            <a:pPr lvl="1"/>
            <a:r>
              <a:rPr lang="en-US" dirty="0"/>
              <a:t>Drive real-time NWP models</a:t>
            </a:r>
          </a:p>
          <a:p>
            <a:pPr lvl="1"/>
            <a:r>
              <a:rPr lang="en-US" dirty="0" smtClean="0"/>
              <a:t>Develop watches/warnings for damaging SEP events and geomagnetic storms</a:t>
            </a:r>
          </a:p>
          <a:p>
            <a:r>
              <a:rPr lang="en-US" dirty="0" smtClean="0">
                <a:sym typeface="Wingdings" panose="05000000000000000000" pitchFamily="2" charset="2"/>
              </a:rPr>
              <a:t>Retrospective/science:</a:t>
            </a:r>
          </a:p>
          <a:p>
            <a:pPr lvl="1"/>
            <a:r>
              <a:rPr lang="en-US" dirty="0" smtClean="0">
                <a:sym typeface="Wingdings" panose="05000000000000000000" pitchFamily="2" charset="2"/>
              </a:rPr>
              <a:t>Validate and improve research models</a:t>
            </a:r>
          </a:p>
          <a:p>
            <a:pPr lvl="1"/>
            <a:r>
              <a:rPr lang="en-US" dirty="0" smtClean="0">
                <a:sym typeface="Wingdings" panose="05000000000000000000" pitchFamily="2" charset="2"/>
              </a:rPr>
              <a:t>Make progress towards long-standing plasma physics problems such as reconnection and solar wind turbulence</a:t>
            </a:r>
          </a:p>
          <a:p>
            <a:pPr lvl="1"/>
            <a:r>
              <a:rPr lang="en-US" dirty="0" smtClean="0">
                <a:sym typeface="Wingdings" panose="05000000000000000000" pitchFamily="2" charset="2"/>
              </a:rPr>
              <a:t>Apply statistical techniques including AI/ML</a:t>
            </a:r>
          </a:p>
          <a:p>
            <a:r>
              <a:rPr lang="en-US" dirty="0" smtClean="0">
                <a:sym typeface="Wingdings" panose="05000000000000000000" pitchFamily="2" charset="2"/>
              </a:rPr>
              <a:t>The solar wind plasma velocity and the IMF at L1 are two Key Performance Parameters (KPPs) for SWFO, and also important for future programs.</a:t>
            </a:r>
          </a:p>
          <a:p>
            <a:r>
              <a:rPr lang="en-US" dirty="0" smtClean="0">
                <a:sym typeface="Wingdings" panose="05000000000000000000" pitchFamily="2" charset="2"/>
              </a:rPr>
              <a:t>High-level requirements (SWFO):</a:t>
            </a:r>
          </a:p>
          <a:p>
            <a:pPr lvl="1"/>
            <a:r>
              <a:rPr lang="en-US" dirty="0" smtClean="0">
                <a:sym typeface="Wingdings" panose="05000000000000000000" pitchFamily="2" charset="2"/>
              </a:rPr>
              <a:t>Latency (difference between time of observation and time of availability to the user): &lt; 5 min</a:t>
            </a:r>
          </a:p>
          <a:p>
            <a:pPr lvl="1"/>
            <a:r>
              <a:rPr lang="en-US" dirty="0" smtClean="0">
                <a:sym typeface="Wingdings" panose="05000000000000000000" pitchFamily="2" charset="2"/>
              </a:rPr>
              <a:t>Availability: &gt; 96%</a:t>
            </a:r>
            <a:r>
              <a:rPr lang="en-US" dirty="0">
                <a:sym typeface="Wingdings" panose="05000000000000000000" pitchFamily="2" charset="2"/>
              </a:rPr>
              <a:t>.</a:t>
            </a:r>
            <a:endParaRPr lang="en-US" dirty="0" smtClean="0">
              <a:sym typeface="Wingdings" panose="05000000000000000000" pitchFamily="2" charset="2"/>
            </a:endParaRPr>
          </a:p>
        </p:txBody>
      </p:sp>
      <p:sp>
        <p:nvSpPr>
          <p:cNvPr id="3" name="Title 2">
            <a:extLst>
              <a:ext uri="{FF2B5EF4-FFF2-40B4-BE49-F238E27FC236}">
                <a16:creationId xmlns:a16="http://schemas.microsoft.com/office/drawing/2014/main" id="{A404D657-5856-430B-AEF9-C7DEA81E78A8}"/>
              </a:ext>
            </a:extLst>
          </p:cNvPr>
          <p:cNvSpPr>
            <a:spLocks noGrp="1"/>
          </p:cNvSpPr>
          <p:nvPr>
            <p:ph type="title"/>
          </p:nvPr>
        </p:nvSpPr>
        <p:spPr>
          <a:xfrm>
            <a:off x="1511107" y="64947"/>
            <a:ext cx="8920156" cy="818782"/>
          </a:xfrm>
          <a:prstGeom prst="rect">
            <a:avLst/>
          </a:prstGeom>
        </p:spPr>
        <p:txBody>
          <a:bodyPr/>
          <a:lstStyle/>
          <a:p>
            <a:r>
              <a:rPr lang="en-US" dirty="0" smtClean="0"/>
              <a:t>Objectives and Significance</a:t>
            </a:r>
            <a:endParaRPr lang="en-US" dirty="0"/>
          </a:p>
        </p:txBody>
      </p:sp>
      <p:pic>
        <p:nvPicPr>
          <p:cNvPr id="18" name="Picture 17">
            <a:extLst>
              <a:ext uri="{FF2B5EF4-FFF2-40B4-BE49-F238E27FC236}">
                <a16:creationId xmlns:a16="http://schemas.microsoft.com/office/drawing/2014/main" id="{488D2BEF-5094-2ED0-9AFD-22D3650C802F}"/>
              </a:ext>
            </a:extLst>
          </p:cNvPr>
          <p:cNvPicPr>
            <a:picLocks noChangeAspect="1"/>
          </p:cNvPicPr>
          <p:nvPr/>
        </p:nvPicPr>
        <p:blipFill rotWithShape="1">
          <a:blip r:embed="rId3"/>
          <a:srcRect t="5210" b="-10611"/>
          <a:stretch/>
        </p:blipFill>
        <p:spPr>
          <a:xfrm>
            <a:off x="7607165" y="1114819"/>
            <a:ext cx="4495931" cy="192998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9" name="Oval 18">
            <a:extLst>
              <a:ext uri="{FF2B5EF4-FFF2-40B4-BE49-F238E27FC236}">
                <a16:creationId xmlns:a16="http://schemas.microsoft.com/office/drawing/2014/main" id="{1257EE43-0536-4EB0-AB38-6E30F1241E96}"/>
              </a:ext>
            </a:extLst>
          </p:cNvPr>
          <p:cNvSpPr>
            <a:spLocks noChangeAspect="1"/>
          </p:cNvSpPr>
          <p:nvPr/>
        </p:nvSpPr>
        <p:spPr>
          <a:xfrm>
            <a:off x="10562354" y="1463980"/>
            <a:ext cx="546781" cy="546781"/>
          </a:xfrm>
          <a:prstGeom prst="ellipse">
            <a:avLst/>
          </a:pr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65CA965-43C0-49AB-8819-281DC73C8CC2}"/>
              </a:ext>
            </a:extLst>
          </p:cNvPr>
          <p:cNvSpPr/>
          <p:nvPr/>
        </p:nvSpPr>
        <p:spPr>
          <a:xfrm>
            <a:off x="9881152" y="1653395"/>
            <a:ext cx="387626" cy="369580"/>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E9ADFB6-C6C7-4B05-95C6-1FE34E90153A}"/>
              </a:ext>
            </a:extLst>
          </p:cNvPr>
          <p:cNvSpPr/>
          <p:nvPr/>
        </p:nvSpPr>
        <p:spPr>
          <a:xfrm>
            <a:off x="8775089" y="1845854"/>
            <a:ext cx="387626" cy="369580"/>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E474D65-A6ED-4370-85CE-AB2C958FF67B}"/>
              </a:ext>
            </a:extLst>
          </p:cNvPr>
          <p:cNvSpPr txBox="1"/>
          <p:nvPr/>
        </p:nvSpPr>
        <p:spPr>
          <a:xfrm>
            <a:off x="10807283" y="1958009"/>
            <a:ext cx="666752" cy="307777"/>
          </a:xfrm>
          <a:prstGeom prst="rect">
            <a:avLst/>
          </a:prstGeom>
          <a:noFill/>
        </p:spPr>
        <p:txBody>
          <a:bodyPr wrap="square" rtlCol="0">
            <a:spAutoFit/>
          </a:bodyPr>
          <a:lstStyle/>
          <a:p>
            <a:r>
              <a:rPr lang="en-US" dirty="0">
                <a:solidFill>
                  <a:srgbClr val="FFC000"/>
                </a:solidFill>
              </a:rPr>
              <a:t>GEO</a:t>
            </a:r>
          </a:p>
        </p:txBody>
      </p:sp>
      <p:sp>
        <p:nvSpPr>
          <p:cNvPr id="24" name="Rectangle 23">
            <a:extLst>
              <a:ext uri="{FF2B5EF4-FFF2-40B4-BE49-F238E27FC236}">
                <a16:creationId xmlns:a16="http://schemas.microsoft.com/office/drawing/2014/main" id="{1C1100FF-ECF2-47C2-BD67-E95A6DDDEEDE}"/>
              </a:ext>
            </a:extLst>
          </p:cNvPr>
          <p:cNvSpPr/>
          <p:nvPr/>
        </p:nvSpPr>
        <p:spPr>
          <a:xfrm>
            <a:off x="10827128" y="1927108"/>
            <a:ext cx="562808" cy="369580"/>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2961" y="3063659"/>
            <a:ext cx="2412615" cy="143337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2946" y="2925293"/>
            <a:ext cx="1663095" cy="17511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700" y="5034734"/>
            <a:ext cx="3176337" cy="1786690"/>
          </a:xfrm>
          <a:prstGeom prst="rect">
            <a:avLst/>
          </a:prstGeom>
        </p:spPr>
      </p:pic>
      <p:sp>
        <p:nvSpPr>
          <p:cNvPr id="27" name="TextBox 26"/>
          <p:cNvSpPr txBox="1"/>
          <p:nvPr/>
        </p:nvSpPr>
        <p:spPr>
          <a:xfrm>
            <a:off x="7497437" y="4721224"/>
            <a:ext cx="2212848" cy="307777"/>
          </a:xfrm>
          <a:prstGeom prst="rect">
            <a:avLst/>
          </a:prstGeom>
          <a:noFill/>
        </p:spPr>
        <p:txBody>
          <a:bodyPr wrap="square" rtlCol="0">
            <a:spAutoFit/>
          </a:bodyPr>
          <a:lstStyle/>
          <a:p>
            <a:pPr algn="ctr"/>
            <a:r>
              <a:rPr lang="en-US" i="1" dirty="0" smtClean="0"/>
              <a:t>Solar wind/IMF regimes</a:t>
            </a:r>
            <a:endParaRPr lang="en-US" i="1" dirty="0"/>
          </a:p>
        </p:txBody>
      </p:sp>
      <p:sp>
        <p:nvSpPr>
          <p:cNvPr id="28" name="TextBox 27"/>
          <p:cNvSpPr txBox="1"/>
          <p:nvPr/>
        </p:nvSpPr>
        <p:spPr>
          <a:xfrm>
            <a:off x="9807821" y="4721224"/>
            <a:ext cx="2212848" cy="307777"/>
          </a:xfrm>
          <a:prstGeom prst="rect">
            <a:avLst/>
          </a:prstGeom>
          <a:noFill/>
        </p:spPr>
        <p:txBody>
          <a:bodyPr wrap="square" rtlCol="0">
            <a:spAutoFit/>
          </a:bodyPr>
          <a:lstStyle/>
          <a:p>
            <a:pPr algn="ctr"/>
            <a:r>
              <a:rPr lang="en-US" i="1" dirty="0" smtClean="0"/>
              <a:t>Suprathermal electrons</a:t>
            </a:r>
            <a:endParaRPr lang="en-US" i="1" dirty="0"/>
          </a:p>
        </p:txBody>
      </p:sp>
      <p:sp>
        <p:nvSpPr>
          <p:cNvPr id="29" name="TextBox 28"/>
          <p:cNvSpPr txBox="1"/>
          <p:nvPr/>
        </p:nvSpPr>
        <p:spPr>
          <a:xfrm>
            <a:off x="7497437" y="5664106"/>
            <a:ext cx="1364263" cy="738664"/>
          </a:xfrm>
          <a:prstGeom prst="rect">
            <a:avLst/>
          </a:prstGeom>
          <a:noFill/>
        </p:spPr>
        <p:txBody>
          <a:bodyPr wrap="square" rtlCol="0">
            <a:spAutoFit/>
          </a:bodyPr>
          <a:lstStyle/>
          <a:p>
            <a:pPr algn="ctr"/>
            <a:r>
              <a:rPr lang="en-US" i="1" dirty="0" smtClean="0"/>
              <a:t>Geospace 2.0: a NWP model run at SWPC</a:t>
            </a:r>
            <a:endParaRPr lang="en-US" i="1" dirty="0"/>
          </a:p>
        </p:txBody>
      </p:sp>
    </p:spTree>
    <p:extLst>
      <p:ext uri="{BB962C8B-B14F-4D97-AF65-F5344CB8AC3E}">
        <p14:creationId xmlns:p14="http://schemas.microsoft.com/office/powerpoint/2010/main" val="3941731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D302C11-D431-1D6A-290D-71CC871E1683}"/>
              </a:ext>
            </a:extLst>
          </p:cNvPr>
          <p:cNvPicPr>
            <a:picLocks noChangeAspect="1"/>
          </p:cNvPicPr>
          <p:nvPr/>
        </p:nvPicPr>
        <p:blipFill>
          <a:blip r:embed="rId3"/>
          <a:stretch>
            <a:fillRect/>
          </a:stretch>
        </p:blipFill>
        <p:spPr>
          <a:xfrm>
            <a:off x="3985060" y="3182792"/>
            <a:ext cx="4671094" cy="1866950"/>
          </a:xfrm>
          <a:prstGeom prst="rect">
            <a:avLst/>
          </a:prstGeom>
        </p:spPr>
      </p:pic>
      <p:sp>
        <p:nvSpPr>
          <p:cNvPr id="2" name="Content Placeholder 1">
            <a:extLst>
              <a:ext uri="{FF2B5EF4-FFF2-40B4-BE49-F238E27FC236}">
                <a16:creationId xmlns:a16="http://schemas.microsoft.com/office/drawing/2014/main" id="{3735F252-A677-8E6C-35E8-2A8AE0AB5CBD}"/>
              </a:ext>
            </a:extLst>
          </p:cNvPr>
          <p:cNvSpPr>
            <a:spLocks noGrp="1"/>
          </p:cNvSpPr>
          <p:nvPr>
            <p:ph idx="1"/>
          </p:nvPr>
        </p:nvSpPr>
        <p:spPr>
          <a:xfrm>
            <a:off x="222564" y="1016034"/>
            <a:ext cx="7418560" cy="5675711"/>
          </a:xfrm>
        </p:spPr>
        <p:txBody>
          <a:bodyPr>
            <a:noAutofit/>
          </a:bodyPr>
          <a:lstStyle/>
          <a:p>
            <a:endParaRPr lang="en-US" sz="1800" dirty="0"/>
          </a:p>
          <a:p>
            <a:pPr lvl="0"/>
            <a:endParaRPr lang="en-US" sz="1800" dirty="0"/>
          </a:p>
        </p:txBody>
      </p:sp>
      <p:sp>
        <p:nvSpPr>
          <p:cNvPr id="3" name="Title 2">
            <a:extLst>
              <a:ext uri="{FF2B5EF4-FFF2-40B4-BE49-F238E27FC236}">
                <a16:creationId xmlns:a16="http://schemas.microsoft.com/office/drawing/2014/main" id="{B7FE44F8-22CD-428D-FF16-CB3621A4EA22}"/>
              </a:ext>
            </a:extLst>
          </p:cNvPr>
          <p:cNvSpPr>
            <a:spLocks noGrp="1"/>
          </p:cNvSpPr>
          <p:nvPr>
            <p:ph type="title"/>
          </p:nvPr>
        </p:nvSpPr>
        <p:spPr/>
        <p:txBody>
          <a:bodyPr>
            <a:noAutofit/>
          </a:bodyPr>
          <a:lstStyle/>
          <a:p>
            <a:r>
              <a:rPr lang="en-US" sz="3600" dirty="0" smtClean="0">
                <a:latin typeface="Arial" panose="020B0604020202020204" pitchFamily="34" charset="0"/>
                <a:cs typeface="Arial" panose="020B0604020202020204" pitchFamily="34" charset="0"/>
              </a:rPr>
              <a:t>In Situ Measurements: Implementation</a:t>
            </a:r>
            <a:endParaRPr lang="en-US" sz="3600" dirty="0">
              <a:latin typeface="Arial" panose="020B0604020202020204" pitchFamily="34" charset="0"/>
              <a:cs typeface="Arial" panose="020B0604020202020204" pitchFamily="34" charset="0"/>
            </a:endParaRPr>
          </a:p>
        </p:txBody>
      </p:sp>
      <p:sp>
        <p:nvSpPr>
          <p:cNvPr id="5" name="Google Shape;402;p5">
            <a:extLst>
              <a:ext uri="{FF2B5EF4-FFF2-40B4-BE49-F238E27FC236}">
                <a16:creationId xmlns:a16="http://schemas.microsoft.com/office/drawing/2014/main" id="{50E464C8-1C97-454B-8032-D312D5D4A8C3}"/>
              </a:ext>
            </a:extLst>
          </p:cNvPr>
          <p:cNvSpPr txBox="1"/>
          <p:nvPr/>
        </p:nvSpPr>
        <p:spPr>
          <a:xfrm>
            <a:off x="8230586" y="1053980"/>
            <a:ext cx="2069494" cy="2062103"/>
          </a:xfrm>
          <a:prstGeom prst="rect">
            <a:avLst/>
          </a:prstGeom>
          <a:noFill/>
          <a:ln>
            <a:noFill/>
          </a:ln>
        </p:spPr>
        <p:txBody>
          <a:bodyPr spcFirstLastPara="1" wrap="square" lIns="91425" tIns="45720" rIns="91425" bIns="45720" anchor="t" anchorCtr="0">
            <a:spAutoFit/>
          </a:bodyPr>
          <a:lstStyle/>
          <a:p>
            <a:pPr marL="6985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Calibri"/>
                <a:cs typeface="Calibri"/>
                <a:sym typeface="Calibri"/>
              </a:rPr>
              <a:t>Magnetometer (MAG): </a:t>
            </a:r>
            <a:r>
              <a:rPr kumimoji="0" lang="en-US" sz="1600" b="0" i="0" u="none" strike="noStrike" kern="0" cap="none" spc="0" normalizeH="0" baseline="0" noProof="0" dirty="0">
                <a:ln>
                  <a:noFill/>
                </a:ln>
                <a:solidFill>
                  <a:srgbClr val="000000"/>
                </a:solidFill>
                <a:effectLst/>
                <a:uLnTx/>
                <a:uFillTx/>
                <a:latin typeface="Arial"/>
                <a:ea typeface="Calibri"/>
                <a:cs typeface="Calibri"/>
                <a:sym typeface="Calibri"/>
              </a:rPr>
              <a:t>A set of two fluxgate sensors, built by </a:t>
            </a:r>
            <a:r>
              <a:rPr kumimoji="0" lang="en-US" sz="1600" b="0" i="0" u="none" strike="noStrike" kern="0" cap="none" spc="0" normalizeH="0" baseline="0" noProof="0" dirty="0" smtClean="0">
                <a:ln>
                  <a:noFill/>
                </a:ln>
                <a:solidFill>
                  <a:srgbClr val="000000"/>
                </a:solidFill>
                <a:effectLst/>
                <a:uLnTx/>
                <a:uFillTx/>
                <a:latin typeface="Arial"/>
                <a:ea typeface="Calibri"/>
                <a:cs typeface="Calibri"/>
                <a:sym typeface="Calibri"/>
              </a:rPr>
              <a:t>Univ. of New Hampshire </a:t>
            </a:r>
            <a:r>
              <a:rPr kumimoji="0" lang="en-US" sz="1600" b="0" i="0" u="none" strike="noStrike" kern="0" cap="none" spc="0" normalizeH="0" baseline="0" noProof="0" dirty="0">
                <a:ln>
                  <a:noFill/>
                </a:ln>
                <a:solidFill>
                  <a:srgbClr val="000000"/>
                </a:solidFill>
                <a:effectLst/>
                <a:uLnTx/>
                <a:uFillTx/>
                <a:latin typeface="Arial"/>
                <a:ea typeface="Calibri"/>
                <a:cs typeface="Calibri"/>
                <a:sym typeface="Calibri"/>
              </a:rPr>
              <a:t>and </a:t>
            </a:r>
            <a:r>
              <a:rPr kumimoji="0" lang="en-US" sz="1600" b="0" i="0" u="none" strike="noStrike" kern="0" cap="none" spc="0" normalizeH="0" baseline="0" noProof="0" dirty="0" smtClean="0">
                <a:ln>
                  <a:noFill/>
                </a:ln>
                <a:solidFill>
                  <a:srgbClr val="000000"/>
                </a:solidFill>
                <a:effectLst/>
                <a:uLnTx/>
                <a:uFillTx/>
                <a:latin typeface="Arial"/>
                <a:ea typeface="Calibri"/>
                <a:cs typeface="Calibri"/>
                <a:sym typeface="Calibri"/>
              </a:rPr>
              <a:t>SwRI (PI: Roy Torbert), </a:t>
            </a:r>
            <a:r>
              <a:rPr kumimoji="0" lang="en-US" sz="1600" b="0" i="0" u="none" strike="noStrike" kern="0" cap="none" spc="0" normalizeH="0" baseline="0" noProof="0" dirty="0">
                <a:ln>
                  <a:noFill/>
                </a:ln>
                <a:solidFill>
                  <a:srgbClr val="000000"/>
                </a:solidFill>
                <a:effectLst/>
                <a:uLnTx/>
                <a:uFillTx/>
                <a:latin typeface="Arial"/>
                <a:ea typeface="Calibri"/>
                <a:cs typeface="Calibri"/>
                <a:sym typeface="Calibri"/>
              </a:rPr>
              <a:t>will measure the IMF. </a:t>
            </a:r>
            <a:endParaRPr kumimoji="0" sz="1600" b="0" i="0" u="none" strike="noStrike" kern="0" cap="none" spc="0" normalizeH="0" baseline="0" noProof="0" dirty="0">
              <a:ln>
                <a:noFill/>
              </a:ln>
              <a:solidFill>
                <a:srgbClr val="000000"/>
              </a:solidFill>
              <a:effectLst/>
              <a:uLnTx/>
              <a:uFillTx/>
              <a:latin typeface="Arial"/>
              <a:ea typeface="Calibri"/>
              <a:cs typeface="Calibri"/>
              <a:sym typeface="Calibri"/>
            </a:endParaRPr>
          </a:p>
        </p:txBody>
      </p:sp>
      <p:sp>
        <p:nvSpPr>
          <p:cNvPr id="7" name="Rectangle 6">
            <a:extLst>
              <a:ext uri="{FF2B5EF4-FFF2-40B4-BE49-F238E27FC236}">
                <a16:creationId xmlns:a16="http://schemas.microsoft.com/office/drawing/2014/main" id="{B955E8E7-ADE3-4AB8-BFD4-29943A4B6194}"/>
              </a:ext>
            </a:extLst>
          </p:cNvPr>
          <p:cNvSpPr/>
          <p:nvPr/>
        </p:nvSpPr>
        <p:spPr>
          <a:xfrm>
            <a:off x="-98679" y="1053980"/>
            <a:ext cx="2170670" cy="2062103"/>
          </a:xfrm>
          <a:prstGeom prst="rect">
            <a:avLst/>
          </a:prstGeom>
        </p:spPr>
        <p:txBody>
          <a:bodyPr wrap="square">
            <a:spAutoFit/>
          </a:bodyPr>
          <a:lstStyle/>
          <a:p>
            <a:pPr marL="9525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Calibri"/>
                <a:cs typeface="Calibri"/>
                <a:sym typeface="Calibri"/>
              </a:rPr>
              <a:t>Solar Wind Plasma Sensor (SWiPS): </a:t>
            </a:r>
            <a:r>
              <a:rPr kumimoji="0" lang="en-US" sz="1600" b="0" i="0" u="none" strike="noStrike" kern="0" cap="none" spc="0" normalizeH="0" baseline="0" noProof="0" dirty="0">
                <a:ln>
                  <a:noFill/>
                </a:ln>
                <a:solidFill>
                  <a:srgbClr val="000000"/>
                </a:solidFill>
                <a:effectLst/>
                <a:uLnTx/>
                <a:uFillTx/>
                <a:latin typeface="Arial"/>
                <a:ea typeface="Calibri"/>
                <a:cs typeface="Calibri"/>
                <a:sym typeface="Calibri"/>
              </a:rPr>
              <a:t>Based on NASA’s  IES for Rosetta and built by </a:t>
            </a:r>
            <a:r>
              <a:rPr kumimoji="0" lang="en-US" sz="1600" b="0" i="0" u="none" strike="noStrike" kern="0" cap="none" spc="0" normalizeH="0" baseline="0" noProof="0" dirty="0" smtClean="0">
                <a:ln>
                  <a:noFill/>
                </a:ln>
                <a:solidFill>
                  <a:srgbClr val="000000"/>
                </a:solidFill>
                <a:effectLst/>
                <a:uLnTx/>
                <a:uFillTx/>
                <a:latin typeface="Arial"/>
                <a:ea typeface="Calibri"/>
                <a:cs typeface="Calibri"/>
                <a:sym typeface="Calibri"/>
              </a:rPr>
              <a:t>SwRI (PI: Rob Ebert), </a:t>
            </a:r>
            <a:r>
              <a:rPr kumimoji="0" lang="en-US" sz="1600" b="0" i="0" u="none" strike="noStrike" kern="0" cap="none" spc="0" normalizeH="0" baseline="0" noProof="0" dirty="0">
                <a:ln>
                  <a:noFill/>
                </a:ln>
                <a:solidFill>
                  <a:srgbClr val="000000"/>
                </a:solidFill>
                <a:effectLst/>
                <a:uLnTx/>
                <a:uFillTx/>
                <a:latin typeface="Arial"/>
                <a:ea typeface="Calibri"/>
                <a:cs typeface="Calibri"/>
                <a:sym typeface="Calibri"/>
              </a:rPr>
              <a:t>it will measure solar wind plasma moments.</a:t>
            </a:r>
          </a:p>
        </p:txBody>
      </p:sp>
      <p:sp>
        <p:nvSpPr>
          <p:cNvPr id="8" name="Rectangle 7">
            <a:extLst>
              <a:ext uri="{FF2B5EF4-FFF2-40B4-BE49-F238E27FC236}">
                <a16:creationId xmlns:a16="http://schemas.microsoft.com/office/drawing/2014/main" id="{47BE08F5-9846-41DF-81ED-5770FB726F3A}"/>
              </a:ext>
            </a:extLst>
          </p:cNvPr>
          <p:cNvSpPr/>
          <p:nvPr/>
        </p:nvSpPr>
        <p:spPr>
          <a:xfrm>
            <a:off x="4189345" y="1053980"/>
            <a:ext cx="2524630" cy="2062103"/>
          </a:xfrm>
          <a:prstGeom prst="rect">
            <a:avLst/>
          </a:prstGeom>
        </p:spPr>
        <p:txBody>
          <a:bodyPr wrap="square">
            <a:spAutoFit/>
          </a:bodyPr>
          <a:lstStyle/>
          <a:p>
            <a:pPr marL="9525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Calibri"/>
                <a:cs typeface="Calibri"/>
                <a:sym typeface="Calibri"/>
              </a:rPr>
              <a:t>SupraThermal Ion Sensor (STIS): </a:t>
            </a:r>
            <a:r>
              <a:rPr kumimoji="0" lang="en-US" sz="1600" b="0" i="0" u="none" strike="noStrike" kern="0" cap="none" spc="0" normalizeH="0" baseline="0" noProof="0" dirty="0">
                <a:ln>
                  <a:noFill/>
                </a:ln>
                <a:solidFill>
                  <a:srgbClr val="000000"/>
                </a:solidFill>
                <a:effectLst/>
                <a:uLnTx/>
                <a:uFillTx/>
                <a:latin typeface="Arial"/>
                <a:ea typeface="Calibri"/>
                <a:cs typeface="Calibri"/>
                <a:sym typeface="Calibri"/>
              </a:rPr>
              <a:t>Based on MAVEN/SEP and built by University of California, </a:t>
            </a:r>
            <a:r>
              <a:rPr kumimoji="0" lang="en-US" sz="1600" b="0" i="0" u="none" strike="noStrike" kern="0" cap="none" spc="0" normalizeH="0" baseline="0" noProof="0" dirty="0" smtClean="0">
                <a:ln>
                  <a:noFill/>
                </a:ln>
                <a:solidFill>
                  <a:srgbClr val="000000"/>
                </a:solidFill>
                <a:effectLst/>
                <a:uLnTx/>
                <a:uFillTx/>
                <a:latin typeface="Arial"/>
                <a:ea typeface="Calibri"/>
                <a:cs typeface="Calibri"/>
                <a:sym typeface="Calibri"/>
              </a:rPr>
              <a:t>Berkeley (PI: Davin Larson), </a:t>
            </a:r>
            <a:r>
              <a:rPr kumimoji="0" lang="en-US" sz="1600" b="0" i="0" u="none" strike="noStrike" kern="0" cap="none" spc="0" normalizeH="0" baseline="0" noProof="0" dirty="0">
                <a:ln>
                  <a:noFill/>
                </a:ln>
                <a:solidFill>
                  <a:srgbClr val="000000"/>
                </a:solidFill>
                <a:effectLst/>
                <a:uLnTx/>
                <a:uFillTx/>
                <a:latin typeface="Arial"/>
                <a:ea typeface="Calibri"/>
                <a:cs typeface="Calibri"/>
                <a:sym typeface="Calibri"/>
              </a:rPr>
              <a:t>it will collect suprathermal ion and electron fluxes.</a:t>
            </a:r>
          </a:p>
        </p:txBody>
      </p:sp>
      <p:pic>
        <p:nvPicPr>
          <p:cNvPr id="15" name="Picture 2" descr="https://lh7-us.googleusercontent.com/n6btf8uQsBStE_JcRsd9zPDO63OyItLnSd_xwEOXfC5_oQfozoWEmA1UCpA0vp-NjksvAHeJ8ZIKq4en1lSTF4WdmoBo4nuOc_XHn2ySgu4L5q9hQXhfzhHMR7PaLv0a3feQsgoMsL-pa2qABLr5vA=s2048">
            <a:extLst>
              <a:ext uri="{FF2B5EF4-FFF2-40B4-BE49-F238E27FC236}">
                <a16:creationId xmlns:a16="http://schemas.microsoft.com/office/drawing/2014/main" id="{FE5481F6-DF22-4C72-8034-63D60C475C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2158"/>
          <a:stretch/>
        </p:blipFill>
        <p:spPr bwMode="auto">
          <a:xfrm>
            <a:off x="10431263" y="1258263"/>
            <a:ext cx="167393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A picture containing computer, indoor, machine, box&#10;&#10;Description automatically generated">
            <a:extLst>
              <a:ext uri="{FF2B5EF4-FFF2-40B4-BE49-F238E27FC236}">
                <a16:creationId xmlns:a16="http://schemas.microsoft.com/office/drawing/2014/main" id="{E13A9A54-7A2D-4A33-A11C-4FD4475AA4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5626"/>
          <a:stretch/>
        </p:blipFill>
        <p:spPr bwMode="auto">
          <a:xfrm>
            <a:off x="6665813" y="1258263"/>
            <a:ext cx="1544338"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https://lh7-us.googleusercontent.com/jY3FUi_rx_Sa5QYdbKl_Bzp6ZoBawAN60lz1R4N7l56sIk0PmaxgeB8EyIuh7LQmcZnja_QjH-uH6EkQ1rUWHD5iLRh_M4JE9A0l5cplCEEfmPcHiV47lyreAhSwdJFonUV2c-A4xIFu1sdOs8XKYw=s2048">
            <a:extLst>
              <a:ext uri="{FF2B5EF4-FFF2-40B4-BE49-F238E27FC236}">
                <a16:creationId xmlns:a16="http://schemas.microsoft.com/office/drawing/2014/main" id="{0F27612D-70BF-4521-A913-7852CFCB04A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432" t="13723" r="9480" b="8953"/>
          <a:stretch/>
        </p:blipFill>
        <p:spPr bwMode="auto">
          <a:xfrm>
            <a:off x="1999706" y="1258263"/>
            <a:ext cx="2189639"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5238C03-E4AE-7080-0358-E3CD2BACE4DB}"/>
              </a:ext>
            </a:extLst>
          </p:cNvPr>
          <p:cNvPicPr>
            <a:picLocks noChangeAspect="1"/>
          </p:cNvPicPr>
          <p:nvPr/>
        </p:nvPicPr>
        <p:blipFill rotWithShape="1">
          <a:blip r:embed="rId7"/>
          <a:srcRect l="10553" r="10765"/>
          <a:stretch/>
        </p:blipFill>
        <p:spPr>
          <a:xfrm>
            <a:off x="197415" y="3182792"/>
            <a:ext cx="3819242" cy="942980"/>
          </a:xfrm>
          <a:prstGeom prst="rect">
            <a:avLst/>
          </a:prstGeom>
        </p:spPr>
      </p:pic>
      <p:pic>
        <p:nvPicPr>
          <p:cNvPr id="20" name="Picture 19">
            <a:extLst>
              <a:ext uri="{FF2B5EF4-FFF2-40B4-BE49-F238E27FC236}">
                <a16:creationId xmlns:a16="http://schemas.microsoft.com/office/drawing/2014/main" id="{EC6698B1-9DCE-BC35-4ECA-DF1301A69316}"/>
              </a:ext>
            </a:extLst>
          </p:cNvPr>
          <p:cNvPicPr>
            <a:picLocks noChangeAspect="1"/>
          </p:cNvPicPr>
          <p:nvPr/>
        </p:nvPicPr>
        <p:blipFill rotWithShape="1">
          <a:blip r:embed="rId8"/>
          <a:srcRect l="10658" r="10658"/>
          <a:stretch/>
        </p:blipFill>
        <p:spPr>
          <a:xfrm>
            <a:off x="203870" y="4161814"/>
            <a:ext cx="3819341" cy="942980"/>
          </a:xfrm>
          <a:prstGeom prst="rect">
            <a:avLst/>
          </a:prstGeom>
        </p:spPr>
      </p:pic>
      <p:pic>
        <p:nvPicPr>
          <p:cNvPr id="21" name="Picture 20">
            <a:extLst>
              <a:ext uri="{FF2B5EF4-FFF2-40B4-BE49-F238E27FC236}">
                <a16:creationId xmlns:a16="http://schemas.microsoft.com/office/drawing/2014/main" id="{1363D488-6CB9-96A6-FB7B-15DB0957E1A9}"/>
              </a:ext>
            </a:extLst>
          </p:cNvPr>
          <p:cNvPicPr>
            <a:picLocks noChangeAspect="1"/>
          </p:cNvPicPr>
          <p:nvPr/>
        </p:nvPicPr>
        <p:blipFill rotWithShape="1">
          <a:blip r:embed="rId9">
            <a:clrChange>
              <a:clrFrom>
                <a:srgbClr val="FFFFFF"/>
              </a:clrFrom>
              <a:clrTo>
                <a:srgbClr val="FFFFFF">
                  <a:alpha val="0"/>
                </a:srgbClr>
              </a:clrTo>
            </a:clrChange>
          </a:blip>
          <a:srcRect l="8325" r="8320"/>
          <a:stretch/>
        </p:blipFill>
        <p:spPr>
          <a:xfrm>
            <a:off x="8272039" y="3182792"/>
            <a:ext cx="4046071" cy="1136212"/>
          </a:xfrm>
          <a:prstGeom prst="rect">
            <a:avLst/>
          </a:prstGeom>
        </p:spPr>
      </p:pic>
      <p:sp>
        <p:nvSpPr>
          <p:cNvPr id="23" name="TextBox 22"/>
          <p:cNvSpPr txBox="1"/>
          <p:nvPr/>
        </p:nvSpPr>
        <p:spPr>
          <a:xfrm flipH="1">
            <a:off x="6935167" y="4844006"/>
            <a:ext cx="102432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Wingdings" panose="05000000000000000000" pitchFamily="2" charset="2"/>
              </a:rPr>
              <a:t>Perf: 2 sec</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TextBox 23"/>
          <p:cNvSpPr txBox="1"/>
          <p:nvPr/>
        </p:nvSpPr>
        <p:spPr>
          <a:xfrm flipH="1">
            <a:off x="11175074" y="4123202"/>
            <a:ext cx="102432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Wingdings" panose="05000000000000000000" pitchFamily="2" charset="2"/>
              </a:rPr>
              <a:t>Perf: 64 Hz</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Rectangle 24">
            <a:extLst>
              <a:ext uri="{FF2B5EF4-FFF2-40B4-BE49-F238E27FC236}">
                <a16:creationId xmlns:a16="http://schemas.microsoft.com/office/drawing/2014/main" id="{B955E8E7-ADE3-4AB8-BFD4-29943A4B6194}"/>
              </a:ext>
            </a:extLst>
          </p:cNvPr>
          <p:cNvSpPr/>
          <p:nvPr/>
        </p:nvSpPr>
        <p:spPr>
          <a:xfrm>
            <a:off x="53720" y="5126636"/>
            <a:ext cx="11765386" cy="230832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The SWFO in situ </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instruments have high heritage from  research missions funded by NASA and other </a:t>
            </a: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agencies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Instrument </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performance is expected to exceed requirements based on ground testing and, in one case (CCOR-1 coronagraph), on in-flight </a:t>
            </a: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record.</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The time resolution of the measurements will enable both </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operational (space-weather) and science </a:t>
            </a: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usage.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These are expected </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to be reference measurements </a:t>
            </a: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based on the location (L1 point), continuous operation/high availability, and low-latency </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reqt: </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5 </a:t>
            </a: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min)</a:t>
            </a: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9525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ea typeface="Calibri"/>
              <a:cs typeface="Calibri"/>
              <a:sym typeface="Calibri"/>
            </a:endParaRPr>
          </a:p>
        </p:txBody>
      </p:sp>
    </p:spTree>
    <p:extLst>
      <p:ext uri="{BB962C8B-B14F-4D97-AF65-F5344CB8AC3E}">
        <p14:creationId xmlns:p14="http://schemas.microsoft.com/office/powerpoint/2010/main" val="1764600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7FF651-32B6-4A88-88F5-337B29975903}"/>
              </a:ext>
            </a:extLst>
          </p:cNvPr>
          <p:cNvSpPr>
            <a:spLocks noGrp="1"/>
          </p:cNvSpPr>
          <p:nvPr>
            <p:ph idx="1"/>
          </p:nvPr>
        </p:nvSpPr>
        <p:spPr>
          <a:xfrm>
            <a:off x="106680" y="1016034"/>
            <a:ext cx="7254240" cy="5675711"/>
          </a:xfrm>
        </p:spPr>
        <p:txBody>
          <a:bodyPr>
            <a:normAutofit/>
          </a:bodyPr>
          <a:lstStyle/>
          <a:p>
            <a:r>
              <a:rPr lang="en-US" sz="2000" dirty="0" smtClean="0"/>
              <a:t>Instruments on both ACE and DSCOVR are functional. Since their commissioning, ACE (1997) and DSCOVR (2016) have provided a largely uninterrupted record of the solar wind at L1</a:t>
            </a:r>
            <a:r>
              <a:rPr lang="en-US" sz="2000" dirty="0"/>
              <a:t>. Data gaps are well documented by NASA and NOAA (NESDIS and SWPC). </a:t>
            </a:r>
            <a:endParaRPr lang="en-US" sz="2000" dirty="0" smtClean="0"/>
          </a:p>
          <a:p>
            <a:r>
              <a:rPr lang="en-US" sz="2000" dirty="0" smtClean="0"/>
              <a:t>SWFO-L1’s instruments SWiPS, STIS, and MAG: </a:t>
            </a:r>
          </a:p>
          <a:p>
            <a:pPr lvl="1"/>
            <a:r>
              <a:rPr lang="en-US" sz="1800" dirty="0" smtClean="0"/>
              <a:t>Integrated on the spacecraft last year and taken through environmental testing in summer/early fall of 2024. </a:t>
            </a:r>
          </a:p>
          <a:p>
            <a:pPr lvl="1"/>
            <a:r>
              <a:rPr lang="en-US" sz="1800" dirty="0" smtClean="0"/>
              <a:t>The observatory is ready and will be placed in temporary storage in February 2025. Launch is scheduled for September 2025. </a:t>
            </a:r>
          </a:p>
        </p:txBody>
      </p:sp>
      <p:sp>
        <p:nvSpPr>
          <p:cNvPr id="3" name="Title 2">
            <a:extLst>
              <a:ext uri="{FF2B5EF4-FFF2-40B4-BE49-F238E27FC236}">
                <a16:creationId xmlns:a16="http://schemas.microsoft.com/office/drawing/2014/main" id="{A404D657-5856-430B-AEF9-C7DEA81E78A8}"/>
              </a:ext>
            </a:extLst>
          </p:cNvPr>
          <p:cNvSpPr>
            <a:spLocks noGrp="1"/>
          </p:cNvSpPr>
          <p:nvPr>
            <p:ph type="title"/>
          </p:nvPr>
        </p:nvSpPr>
        <p:spPr>
          <a:xfrm>
            <a:off x="1511107" y="64947"/>
            <a:ext cx="8920156" cy="818782"/>
          </a:xfrm>
          <a:prstGeom prst="rect">
            <a:avLst/>
          </a:prstGeom>
        </p:spPr>
        <p:txBody>
          <a:bodyPr>
            <a:normAutofit fontScale="90000"/>
          </a:bodyPr>
          <a:lstStyle/>
          <a:p>
            <a:r>
              <a:rPr lang="en-US" dirty="0" smtClean="0"/>
              <a:t>Status of Spacecraft and Instruments</a:t>
            </a:r>
            <a:endParaRPr lang="en-US" dirty="0"/>
          </a:p>
        </p:txBody>
      </p:sp>
      <p:pic>
        <p:nvPicPr>
          <p:cNvPr id="4" name="Picture 3"/>
          <p:cNvPicPr>
            <a:picLocks noChangeAspect="1"/>
          </p:cNvPicPr>
          <p:nvPr/>
        </p:nvPicPr>
        <p:blipFill>
          <a:blip r:embed="rId5"/>
          <a:stretch>
            <a:fillRect/>
          </a:stretch>
        </p:blipFill>
        <p:spPr>
          <a:xfrm>
            <a:off x="5974284" y="4343400"/>
            <a:ext cx="3396213" cy="2260773"/>
          </a:xfrm>
          <a:prstGeom prst="rect">
            <a:avLst/>
          </a:prstGeom>
        </p:spPr>
      </p:pic>
      <p:pic>
        <p:nvPicPr>
          <p:cNvPr id="5" name="Picture 4"/>
          <p:cNvPicPr>
            <a:picLocks noChangeAspect="1"/>
          </p:cNvPicPr>
          <p:nvPr/>
        </p:nvPicPr>
        <p:blipFill>
          <a:blip r:embed="rId6"/>
          <a:stretch>
            <a:fillRect/>
          </a:stretch>
        </p:blipFill>
        <p:spPr>
          <a:xfrm>
            <a:off x="2296562" y="4343400"/>
            <a:ext cx="3391159" cy="2260773"/>
          </a:xfrm>
          <a:prstGeom prst="rect">
            <a:avLst/>
          </a:prstGeom>
        </p:spPr>
      </p:pic>
      <p:pic>
        <p:nvPicPr>
          <p:cNvPr id="10" name="SWFO_anim_S3_V002">
            <a:hlinkClick r:id="" action="ppaction://media"/>
            <a:extLst>
              <a:ext uri="{FF2B5EF4-FFF2-40B4-BE49-F238E27FC236}">
                <a16:creationId xmlns:a16="http://schemas.microsoft.com/office/drawing/2014/main" id="{BBEF619D-9238-BF19-58AB-62FF69585A0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53776" y="1095745"/>
            <a:ext cx="4463478" cy="2510706"/>
          </a:xfrm>
          <a:prstGeom prst="rect">
            <a:avLst/>
          </a:prstGeom>
        </p:spPr>
      </p:pic>
      <p:sp>
        <p:nvSpPr>
          <p:cNvPr id="11" name="TextBox 10"/>
          <p:cNvSpPr txBox="1"/>
          <p:nvPr/>
        </p:nvSpPr>
        <p:spPr>
          <a:xfrm>
            <a:off x="8584113" y="3645136"/>
            <a:ext cx="2212848" cy="307777"/>
          </a:xfrm>
          <a:prstGeom prst="rect">
            <a:avLst/>
          </a:prstGeom>
          <a:noFill/>
        </p:spPr>
        <p:txBody>
          <a:bodyPr wrap="square" rtlCol="0">
            <a:spAutoFit/>
          </a:bodyPr>
          <a:lstStyle/>
          <a:p>
            <a:pPr algn="ctr"/>
            <a:r>
              <a:rPr lang="en-US" i="1" dirty="0" smtClean="0"/>
              <a:t>SWFO-L1 animation</a:t>
            </a:r>
            <a:endParaRPr lang="en-US" i="1" dirty="0"/>
          </a:p>
        </p:txBody>
      </p:sp>
      <p:sp>
        <p:nvSpPr>
          <p:cNvPr id="12" name="TextBox 11"/>
          <p:cNvSpPr txBox="1"/>
          <p:nvPr/>
        </p:nvSpPr>
        <p:spPr>
          <a:xfrm>
            <a:off x="155448" y="4775944"/>
            <a:ext cx="2104538" cy="738664"/>
          </a:xfrm>
          <a:prstGeom prst="rect">
            <a:avLst/>
          </a:prstGeom>
          <a:noFill/>
        </p:spPr>
        <p:txBody>
          <a:bodyPr wrap="square" rtlCol="0">
            <a:spAutoFit/>
          </a:bodyPr>
          <a:lstStyle/>
          <a:p>
            <a:pPr algn="ctr"/>
            <a:r>
              <a:rPr lang="en-US" i="1" dirty="0" smtClean="0"/>
              <a:t>SWFO-L1 before environmental testing </a:t>
            </a:r>
          </a:p>
          <a:p>
            <a:pPr algn="ctr"/>
            <a:r>
              <a:rPr lang="en-US" i="1" dirty="0" smtClean="0"/>
              <a:t>(summer 2024)</a:t>
            </a:r>
            <a:endParaRPr lang="en-US" i="1" dirty="0"/>
          </a:p>
        </p:txBody>
      </p:sp>
      <p:pic>
        <p:nvPicPr>
          <p:cNvPr id="13" name="Google Shape;231;p44"/>
          <p:cNvPicPr preferRelativeResize="0">
            <a:picLocks noChangeAspect="1"/>
          </p:cNvPicPr>
          <p:nvPr/>
        </p:nvPicPr>
        <p:blipFill rotWithShape="1">
          <a:blip r:embed="rId8">
            <a:alphaModFix/>
          </a:blip>
          <a:srcRect l="10112" t="8051" r="10136" b="11114"/>
          <a:stretch/>
        </p:blipFill>
        <p:spPr>
          <a:xfrm>
            <a:off x="9616900" y="4409211"/>
            <a:ext cx="2252012" cy="2282533"/>
          </a:xfrm>
          <a:prstGeom prst="rect">
            <a:avLst/>
          </a:prstGeom>
          <a:noFill/>
          <a:ln>
            <a:noFill/>
          </a:ln>
        </p:spPr>
      </p:pic>
      <p:sp>
        <p:nvSpPr>
          <p:cNvPr id="14" name="TextBox 13"/>
          <p:cNvSpPr txBox="1"/>
          <p:nvPr/>
        </p:nvSpPr>
        <p:spPr>
          <a:xfrm>
            <a:off x="9322650" y="4101032"/>
            <a:ext cx="2654412" cy="523220"/>
          </a:xfrm>
          <a:prstGeom prst="rect">
            <a:avLst/>
          </a:prstGeom>
          <a:noFill/>
        </p:spPr>
        <p:txBody>
          <a:bodyPr wrap="square" rtlCol="0">
            <a:spAutoFit/>
          </a:bodyPr>
          <a:lstStyle/>
          <a:p>
            <a:pPr algn="ctr"/>
            <a:r>
              <a:rPr lang="en-US" i="1" dirty="0" smtClean="0"/>
              <a:t>SWFO-L1 Observatory </a:t>
            </a:r>
            <a:r>
              <a:rPr lang="en-US" i="1" dirty="0" err="1" smtClean="0"/>
              <a:t>Youtube</a:t>
            </a:r>
            <a:r>
              <a:rPr lang="en-US" i="1" dirty="0" smtClean="0"/>
              <a:t> video (short version)</a:t>
            </a:r>
            <a:endParaRPr lang="en-US" i="1" dirty="0"/>
          </a:p>
        </p:txBody>
      </p:sp>
    </p:spTree>
    <p:extLst>
      <p:ext uri="{BB962C8B-B14F-4D97-AF65-F5344CB8AC3E}">
        <p14:creationId xmlns:p14="http://schemas.microsoft.com/office/powerpoint/2010/main" val="3107309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7FF651-32B6-4A88-88F5-337B29975903}"/>
              </a:ext>
            </a:extLst>
          </p:cNvPr>
          <p:cNvSpPr>
            <a:spLocks noGrp="1"/>
          </p:cNvSpPr>
          <p:nvPr>
            <p:ph idx="1"/>
          </p:nvPr>
        </p:nvSpPr>
        <p:spPr>
          <a:xfrm>
            <a:off x="152400" y="1016034"/>
            <a:ext cx="9303328" cy="5675711"/>
          </a:xfrm>
        </p:spPr>
        <p:txBody>
          <a:bodyPr>
            <a:normAutofit fontScale="77500" lnSpcReduction="20000"/>
          </a:bodyPr>
          <a:lstStyle/>
          <a:p>
            <a:r>
              <a:rPr lang="en-US" dirty="0" smtClean="0"/>
              <a:t>The Interstellar Mapping and Acceleration Probe (IMAP) is a NASA mission designed to measure interstellar particles arriving at L1 using energetic neutral-atom (ENA) imaging and other techniques. IMAP will measure the solar wind at L1.</a:t>
            </a:r>
          </a:p>
          <a:p>
            <a:r>
              <a:rPr lang="en-US" dirty="0" smtClean="0"/>
              <a:t>IMAP will provide high-priority solar wind, IMF, and particle data with minimal latency as the IMAP Active Link for Real Time (I-</a:t>
            </a:r>
            <a:r>
              <a:rPr lang="en-US" dirty="0" err="1" smtClean="0"/>
              <a:t>ALiRT</a:t>
            </a:r>
            <a:r>
              <a:rPr lang="en-US" dirty="0" smtClean="0"/>
              <a:t>).</a:t>
            </a:r>
          </a:p>
          <a:p>
            <a:r>
              <a:rPr lang="en-US" dirty="0" smtClean="0"/>
              <a:t>SWPC will combine measurements from SWFO-L1, IMAP, and legacy missions as it does today with ACE and DSCOVR to provide a single best measurement for the solar wind/IMF at L1. Similar comparisons will be done between SWFO-L1, ACE, and IMAP for the particle flux.</a:t>
            </a:r>
          </a:p>
          <a:p>
            <a:r>
              <a:rPr lang="en-US" dirty="0" smtClean="0"/>
              <a:t>The IMAP spacecraft is finalizing the integration stage. IMAP and SWFO-L1 are planned to launch together in September 2025.</a:t>
            </a:r>
          </a:p>
          <a:p>
            <a:r>
              <a:rPr lang="en-US" dirty="0" smtClean="0"/>
              <a:t>Starting in 2026, six spacecraft (including WIND and Aditya-L1) are expected to simultaneously measure the solar wind at L1. There are good prospects for new discoveries in heliospheric physics and increased forecast accuracy.</a:t>
            </a:r>
          </a:p>
          <a:p>
            <a:pPr lvl="1"/>
            <a:r>
              <a:rPr lang="en-US" dirty="0" smtClean="0"/>
              <a:t>Intercalibration between corresponding plasma/IMF measurements from SWFO-L1, IMAP, and other missions is a major project, now in the planning stage. It will be useful to adapt or develop techniques such as those applied for ACE, DSCOVR, and WIND [e.g., </a:t>
            </a:r>
            <a:r>
              <a:rPr lang="en-US" dirty="0" err="1" smtClean="0"/>
              <a:t>Lotoaniu</a:t>
            </a:r>
            <a:r>
              <a:rPr lang="en-US" dirty="0"/>
              <a:t> </a:t>
            </a:r>
            <a:r>
              <a:rPr lang="en-US" dirty="0" smtClean="0"/>
              <a:t>et al., 2022].</a:t>
            </a:r>
          </a:p>
        </p:txBody>
      </p:sp>
      <p:sp>
        <p:nvSpPr>
          <p:cNvPr id="3" name="Title 2">
            <a:extLst>
              <a:ext uri="{FF2B5EF4-FFF2-40B4-BE49-F238E27FC236}">
                <a16:creationId xmlns:a16="http://schemas.microsoft.com/office/drawing/2014/main" id="{A404D657-5856-430B-AEF9-C7DEA81E78A8}"/>
              </a:ext>
            </a:extLst>
          </p:cNvPr>
          <p:cNvSpPr>
            <a:spLocks noGrp="1"/>
          </p:cNvSpPr>
          <p:nvPr>
            <p:ph type="title"/>
          </p:nvPr>
        </p:nvSpPr>
        <p:spPr>
          <a:xfrm>
            <a:off x="1511107" y="64947"/>
            <a:ext cx="8920156" cy="818782"/>
          </a:xfrm>
          <a:prstGeom prst="rect">
            <a:avLst/>
          </a:prstGeom>
        </p:spPr>
        <p:txBody>
          <a:bodyPr>
            <a:normAutofit/>
          </a:bodyPr>
          <a:lstStyle/>
          <a:p>
            <a:r>
              <a:rPr lang="en-US" dirty="0" smtClean="0"/>
              <a:t>IMAP and other Missions at L1</a:t>
            </a:r>
            <a:endParaRPr lang="en-US" dirty="0"/>
          </a:p>
        </p:txBody>
      </p:sp>
      <p:pic>
        <p:nvPicPr>
          <p:cNvPr id="11" name="Picture 10" descr="Text, table&#10;&#10;Description automatically generated">
            <a:extLst>
              <a:ext uri="{FF2B5EF4-FFF2-40B4-BE49-F238E27FC236}">
                <a16:creationId xmlns:a16="http://schemas.microsoft.com/office/drawing/2014/main" id="{FA61EC4C-C9F8-6440-91DA-DF4069302ECB}"/>
              </a:ext>
            </a:extLst>
          </p:cNvPr>
          <p:cNvPicPr>
            <a:picLocks noChangeAspect="1"/>
          </p:cNvPicPr>
          <p:nvPr/>
        </p:nvPicPr>
        <p:blipFill>
          <a:blip r:embed="rId3"/>
          <a:stretch>
            <a:fillRect/>
          </a:stretch>
        </p:blipFill>
        <p:spPr>
          <a:xfrm>
            <a:off x="9365170" y="2033605"/>
            <a:ext cx="2538180" cy="768372"/>
          </a:xfrm>
          <a:prstGeom prst="rect">
            <a:avLst/>
          </a:prstGeom>
        </p:spPr>
      </p:pic>
      <p:pic>
        <p:nvPicPr>
          <p:cNvPr id="12" name="Picture 11" descr="Table&#10;&#10;Description automatically generated">
            <a:extLst>
              <a:ext uri="{FF2B5EF4-FFF2-40B4-BE49-F238E27FC236}">
                <a16:creationId xmlns:a16="http://schemas.microsoft.com/office/drawing/2014/main" id="{770ECBD4-A1D1-AA4E-BC82-72E6D37F91D8}"/>
              </a:ext>
            </a:extLst>
          </p:cNvPr>
          <p:cNvPicPr>
            <a:picLocks noChangeAspect="1"/>
          </p:cNvPicPr>
          <p:nvPr/>
        </p:nvPicPr>
        <p:blipFill>
          <a:blip r:embed="rId4"/>
          <a:stretch>
            <a:fillRect/>
          </a:stretch>
        </p:blipFill>
        <p:spPr>
          <a:xfrm>
            <a:off x="9336492" y="1101990"/>
            <a:ext cx="2538180" cy="853432"/>
          </a:xfrm>
          <a:prstGeom prst="rect">
            <a:avLst/>
          </a:prstGeom>
        </p:spPr>
      </p:pic>
      <p:sp>
        <p:nvSpPr>
          <p:cNvPr id="13" name="TextBox 12">
            <a:extLst>
              <a:ext uri="{FF2B5EF4-FFF2-40B4-BE49-F238E27FC236}">
                <a16:creationId xmlns:a16="http://schemas.microsoft.com/office/drawing/2014/main" id="{A252EEC4-B3F3-1889-043C-C6125D6CCD61}"/>
              </a:ext>
            </a:extLst>
          </p:cNvPr>
          <p:cNvSpPr txBox="1"/>
          <p:nvPr/>
        </p:nvSpPr>
        <p:spPr>
          <a:xfrm flipH="1">
            <a:off x="9336492" y="1005522"/>
            <a:ext cx="2409508" cy="2616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B050"/>
                </a:solidFill>
                <a:effectLst/>
                <a:uLnTx/>
                <a:uFillTx/>
                <a:latin typeface="Arial"/>
                <a:ea typeface="+mn-ea"/>
                <a:cs typeface="Arial"/>
                <a:sym typeface="Arial"/>
              </a:rPr>
              <a:t>IMAP SpWx</a:t>
            </a:r>
            <a:r>
              <a:rPr kumimoji="0" lang="en-US" sz="1100" b="0" i="0" u="none" strike="noStrike" kern="0" cap="none" spc="0" normalizeH="0" baseline="0" noProof="0" dirty="0">
                <a:ln>
                  <a:noFill/>
                </a:ln>
                <a:solidFill>
                  <a:srgbClr val="FF0000"/>
                </a:solidFill>
                <a:effectLst/>
                <a:uLnTx/>
                <a:uFillTx/>
                <a:latin typeface="Arial"/>
                <a:ea typeface="+mn-ea"/>
                <a:cs typeface="Arial"/>
                <a:sym typeface="Arial"/>
              </a:rPr>
              <a:t>: </a:t>
            </a:r>
            <a:r>
              <a:rPr kumimoji="0" lang="en-US" sz="1100" b="0" i="0" u="none" strike="noStrike" kern="0" cap="none" spc="0" normalizeH="0" baseline="0" noProof="0" dirty="0">
                <a:ln>
                  <a:noFill/>
                </a:ln>
                <a:solidFill>
                  <a:prstClr val="black"/>
                </a:solidFill>
                <a:effectLst/>
                <a:uLnTx/>
                <a:uFillTx/>
                <a:latin typeface="Arial"/>
                <a:ea typeface="+mn-ea"/>
                <a:cs typeface="Arial"/>
                <a:sym typeface="Arial"/>
              </a:rPr>
              <a:t>ACE continuation</a:t>
            </a:r>
          </a:p>
        </p:txBody>
      </p:sp>
      <p:sp>
        <p:nvSpPr>
          <p:cNvPr id="14" name="TextBox 13">
            <a:extLst>
              <a:ext uri="{FF2B5EF4-FFF2-40B4-BE49-F238E27FC236}">
                <a16:creationId xmlns:a16="http://schemas.microsoft.com/office/drawing/2014/main" id="{5122B087-E5A1-E6FD-457A-58A1FD7F8138}"/>
              </a:ext>
            </a:extLst>
          </p:cNvPr>
          <p:cNvSpPr txBox="1"/>
          <p:nvPr/>
        </p:nvSpPr>
        <p:spPr>
          <a:xfrm flipH="1">
            <a:off x="9308134" y="1955370"/>
            <a:ext cx="2409508" cy="2616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B050"/>
                </a:solidFill>
                <a:effectLst/>
                <a:uLnTx/>
                <a:uFillTx/>
                <a:latin typeface="Arial"/>
                <a:ea typeface="+mn-ea"/>
                <a:cs typeface="Arial"/>
                <a:sym typeface="Arial"/>
              </a:rPr>
              <a:t>IMAP SpWx: </a:t>
            </a:r>
            <a:r>
              <a:rPr kumimoji="0" lang="en-US" sz="1100" b="0" i="0" u="none" strike="noStrike" kern="0" cap="none" spc="0" normalizeH="0" baseline="0" noProof="0" dirty="0">
                <a:ln>
                  <a:noFill/>
                </a:ln>
                <a:solidFill>
                  <a:prstClr val="black"/>
                </a:solidFill>
                <a:effectLst/>
                <a:uLnTx/>
                <a:uFillTx/>
                <a:latin typeface="Arial"/>
                <a:ea typeface="+mn-ea"/>
                <a:cs typeface="Arial"/>
                <a:sym typeface="Arial"/>
              </a:rPr>
              <a:t>New products</a:t>
            </a:r>
          </a:p>
        </p:txBody>
      </p:sp>
      <p:pic>
        <p:nvPicPr>
          <p:cNvPr id="15" name="Picture 14">
            <a:extLst>
              <a:ext uri="{FF2B5EF4-FFF2-40B4-BE49-F238E27FC236}">
                <a16:creationId xmlns:a16="http://schemas.microsoft.com/office/drawing/2014/main" id="{1441566D-896B-B8B5-2891-E9E09792C395}"/>
              </a:ext>
            </a:extLst>
          </p:cNvPr>
          <p:cNvPicPr>
            <a:picLocks noChangeAspect="1"/>
          </p:cNvPicPr>
          <p:nvPr/>
        </p:nvPicPr>
        <p:blipFill>
          <a:blip r:embed="rId5"/>
          <a:stretch>
            <a:fillRect/>
          </a:stretch>
        </p:blipFill>
        <p:spPr>
          <a:xfrm>
            <a:off x="10369243" y="4816714"/>
            <a:ext cx="1612979" cy="1934629"/>
          </a:xfrm>
          <a:prstGeom prst="rect">
            <a:avLst/>
          </a:prstGeom>
        </p:spPr>
      </p:pic>
      <p:sp>
        <p:nvSpPr>
          <p:cNvPr id="16" name="TextBox 15">
            <a:extLst>
              <a:ext uri="{FF2B5EF4-FFF2-40B4-BE49-F238E27FC236}">
                <a16:creationId xmlns:a16="http://schemas.microsoft.com/office/drawing/2014/main" id="{D39B2063-CDD4-C778-1EE6-A3C3C02B3D99}"/>
              </a:ext>
            </a:extLst>
          </p:cNvPr>
          <p:cNvSpPr txBox="1"/>
          <p:nvPr/>
        </p:nvSpPr>
        <p:spPr>
          <a:xfrm flipH="1">
            <a:off x="7479792" y="6301595"/>
            <a:ext cx="29352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ea typeface="+mn-ea"/>
                <a:sym typeface="Arial"/>
              </a:rPr>
              <a:t>DSCOVR-ACE </a:t>
            </a:r>
            <a:r>
              <a:rPr lang="en-US" i="1" dirty="0" smtClean="0">
                <a:ea typeface="+mn-ea"/>
              </a:rPr>
              <a:t>solar wind comparison</a:t>
            </a:r>
            <a:r>
              <a:rPr kumimoji="0" lang="en-US" sz="1400" b="0" i="1" u="none" strike="noStrike" kern="0" cap="none" spc="0" normalizeH="0" baseline="0" noProof="0" dirty="0" smtClean="0">
                <a:ln>
                  <a:noFill/>
                </a:ln>
                <a:solidFill>
                  <a:srgbClr val="000000"/>
                </a:solidFill>
                <a:effectLst/>
                <a:uLnTx/>
                <a:uFillTx/>
                <a:ea typeface="+mn-ea"/>
                <a:sym typeface="Arial"/>
              </a:rPr>
              <a:t> </a:t>
            </a:r>
            <a:r>
              <a:rPr kumimoji="0" lang="en-US" sz="1400" b="0" i="1" u="none" strike="noStrike" kern="0" cap="none" spc="0" normalizeH="0" baseline="0" noProof="0" dirty="0">
                <a:ln>
                  <a:noFill/>
                </a:ln>
                <a:solidFill>
                  <a:srgbClr val="000000"/>
                </a:solidFill>
                <a:effectLst/>
                <a:uLnTx/>
                <a:uFillTx/>
                <a:ea typeface="+mn-ea"/>
                <a:sym typeface="Arial"/>
              </a:rPr>
              <a:t>(Loto’aniu et al., 2022)</a:t>
            </a:r>
          </a:p>
        </p:txBody>
      </p:sp>
      <p:pic>
        <p:nvPicPr>
          <p:cNvPr id="17" name="Picture 16">
            <a:extLst>
              <a:ext uri="{FF2B5EF4-FFF2-40B4-BE49-F238E27FC236}">
                <a16:creationId xmlns:a16="http://schemas.microsoft.com/office/drawing/2014/main" id="{381DD4BE-A124-5C28-6BBD-3C0A0AE12D68}"/>
              </a:ext>
            </a:extLst>
          </p:cNvPr>
          <p:cNvPicPr>
            <a:picLocks noChangeAspect="1"/>
          </p:cNvPicPr>
          <p:nvPr/>
        </p:nvPicPr>
        <p:blipFill rotWithShape="1">
          <a:blip r:embed="rId6"/>
          <a:srcRect t="7133"/>
          <a:stretch/>
        </p:blipFill>
        <p:spPr>
          <a:xfrm>
            <a:off x="9366604" y="2892441"/>
            <a:ext cx="2825395" cy="2228199"/>
          </a:xfrm>
          <a:prstGeom prst="rect">
            <a:avLst/>
          </a:prstGeom>
        </p:spPr>
      </p:pic>
      <p:sp>
        <p:nvSpPr>
          <p:cNvPr id="18" name="TextBox 17">
            <a:extLst>
              <a:ext uri="{FF2B5EF4-FFF2-40B4-BE49-F238E27FC236}">
                <a16:creationId xmlns:a16="http://schemas.microsoft.com/office/drawing/2014/main" id="{2BBB1CD9-61FC-C212-CBCC-8FC4BDA74289}"/>
              </a:ext>
            </a:extLst>
          </p:cNvPr>
          <p:cNvSpPr txBox="1"/>
          <p:nvPr/>
        </p:nvSpPr>
        <p:spPr>
          <a:xfrm>
            <a:off x="9707918" y="3090495"/>
            <a:ext cx="537327" cy="261610"/>
          </a:xfrm>
          <a:prstGeom prst="rect">
            <a:avLst/>
          </a:prstGeom>
          <a:noFill/>
          <a:ln w="19050">
            <a:noFill/>
          </a:ln>
        </p:spPr>
        <p:txBody>
          <a:bodyPr wrap="none" rtlCol="0">
            <a:spAutoFit/>
          </a:bodyPr>
          <a:lstStyle/>
          <a:p>
            <a:r>
              <a:rPr lang="en-US" sz="1100" b="1" dirty="0">
                <a:solidFill>
                  <a:srgbClr val="FF8D01"/>
                </a:solidFill>
              </a:rPr>
              <a:t>IMAP</a:t>
            </a:r>
          </a:p>
        </p:txBody>
      </p:sp>
      <p:sp>
        <p:nvSpPr>
          <p:cNvPr id="19" name="TextBox 18">
            <a:extLst>
              <a:ext uri="{FF2B5EF4-FFF2-40B4-BE49-F238E27FC236}">
                <a16:creationId xmlns:a16="http://schemas.microsoft.com/office/drawing/2014/main" id="{AA457EB8-B2A6-69BF-4771-ACB78E5B90E9}"/>
              </a:ext>
            </a:extLst>
          </p:cNvPr>
          <p:cNvSpPr txBox="1"/>
          <p:nvPr/>
        </p:nvSpPr>
        <p:spPr>
          <a:xfrm>
            <a:off x="9707917" y="3336493"/>
            <a:ext cx="529312" cy="261610"/>
          </a:xfrm>
          <a:prstGeom prst="rect">
            <a:avLst/>
          </a:prstGeom>
          <a:noFill/>
          <a:ln w="19050">
            <a:noFill/>
          </a:ln>
        </p:spPr>
        <p:txBody>
          <a:bodyPr wrap="none" rtlCol="0">
            <a:spAutoFit/>
          </a:bodyPr>
          <a:lstStyle/>
          <a:p>
            <a:r>
              <a:rPr lang="en-US" sz="1100" b="1" dirty="0">
                <a:solidFill>
                  <a:srgbClr val="3FDACC"/>
                </a:solidFill>
              </a:rPr>
              <a:t>Wind</a:t>
            </a:r>
          </a:p>
        </p:txBody>
      </p:sp>
      <p:sp>
        <p:nvSpPr>
          <p:cNvPr id="20" name="TextBox 19">
            <a:extLst>
              <a:ext uri="{FF2B5EF4-FFF2-40B4-BE49-F238E27FC236}">
                <a16:creationId xmlns:a16="http://schemas.microsoft.com/office/drawing/2014/main" id="{1C720397-EE42-00D7-5631-EB8DC08F2D4D}"/>
              </a:ext>
            </a:extLst>
          </p:cNvPr>
          <p:cNvSpPr txBox="1"/>
          <p:nvPr/>
        </p:nvSpPr>
        <p:spPr>
          <a:xfrm>
            <a:off x="9707917" y="3582491"/>
            <a:ext cx="790601" cy="261610"/>
          </a:xfrm>
          <a:prstGeom prst="rect">
            <a:avLst/>
          </a:prstGeom>
          <a:noFill/>
          <a:ln w="19050">
            <a:noFill/>
          </a:ln>
        </p:spPr>
        <p:txBody>
          <a:bodyPr wrap="none" rtlCol="0">
            <a:spAutoFit/>
          </a:bodyPr>
          <a:lstStyle/>
          <a:p>
            <a:r>
              <a:rPr lang="en-US" sz="1100" b="1" dirty="0">
                <a:solidFill>
                  <a:srgbClr val="1C8CF5"/>
                </a:solidFill>
              </a:rPr>
              <a:t>DSCOVR</a:t>
            </a:r>
          </a:p>
        </p:txBody>
      </p:sp>
      <p:sp>
        <p:nvSpPr>
          <p:cNvPr id="21" name="TextBox 20">
            <a:extLst>
              <a:ext uri="{FF2B5EF4-FFF2-40B4-BE49-F238E27FC236}">
                <a16:creationId xmlns:a16="http://schemas.microsoft.com/office/drawing/2014/main" id="{B5B70B9C-5445-66D2-59F5-0FF2ACE9C11A}"/>
              </a:ext>
            </a:extLst>
          </p:cNvPr>
          <p:cNvSpPr txBox="1"/>
          <p:nvPr/>
        </p:nvSpPr>
        <p:spPr>
          <a:xfrm>
            <a:off x="9707917" y="3836327"/>
            <a:ext cx="484428" cy="261610"/>
          </a:xfrm>
          <a:prstGeom prst="rect">
            <a:avLst/>
          </a:prstGeom>
          <a:noFill/>
          <a:ln w="19050">
            <a:noFill/>
          </a:ln>
        </p:spPr>
        <p:txBody>
          <a:bodyPr wrap="none" rtlCol="0">
            <a:spAutoFit/>
          </a:bodyPr>
          <a:lstStyle/>
          <a:p>
            <a:r>
              <a:rPr lang="en-US" sz="1100" b="1" dirty="0">
                <a:solidFill>
                  <a:srgbClr val="FD1196"/>
                </a:solidFill>
              </a:rPr>
              <a:t>ACE</a:t>
            </a:r>
          </a:p>
        </p:txBody>
      </p:sp>
    </p:spTree>
    <p:extLst>
      <p:ext uri="{BB962C8B-B14F-4D97-AF65-F5344CB8AC3E}">
        <p14:creationId xmlns:p14="http://schemas.microsoft.com/office/powerpoint/2010/main" val="2452819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845360" y="1329148"/>
            <a:ext cx="1066108" cy="1374947"/>
          </a:xfrm>
          <a:prstGeom prst="rect">
            <a:avLst/>
          </a:prstGeom>
          <a:ln w="19050">
            <a:solidFill>
              <a:schemeClr val="tx1"/>
            </a:solidFill>
          </a:ln>
        </p:spPr>
      </p:pic>
      <p:sp>
        <p:nvSpPr>
          <p:cNvPr id="2" name="Content Placeholder 1">
            <a:extLst>
              <a:ext uri="{FF2B5EF4-FFF2-40B4-BE49-F238E27FC236}">
                <a16:creationId xmlns:a16="http://schemas.microsoft.com/office/drawing/2014/main" id="{8D7FF651-32B6-4A88-88F5-337B29975903}"/>
              </a:ext>
            </a:extLst>
          </p:cNvPr>
          <p:cNvSpPr>
            <a:spLocks noGrp="1"/>
          </p:cNvSpPr>
          <p:nvPr>
            <p:ph idx="1"/>
          </p:nvPr>
        </p:nvSpPr>
        <p:spPr>
          <a:xfrm>
            <a:off x="198120" y="1016034"/>
            <a:ext cx="8778240" cy="5675711"/>
          </a:xfrm>
        </p:spPr>
        <p:txBody>
          <a:bodyPr>
            <a:normAutofit lnSpcReduction="10000"/>
          </a:bodyPr>
          <a:lstStyle/>
          <a:p>
            <a:r>
              <a:rPr lang="en-US" sz="2400" dirty="0" smtClean="0"/>
              <a:t>SWPC: Algorithm Theoretical Basis Documents (ATBDs) for DSCOVR, SWFO-L1 </a:t>
            </a:r>
            <a:r>
              <a:rPr lang="en-US" sz="2400" dirty="0">
                <a:solidFill>
                  <a:srgbClr val="00B050"/>
                </a:solidFill>
              </a:rPr>
              <a:t>■</a:t>
            </a:r>
            <a:endParaRPr lang="en-US" sz="2400" dirty="0" smtClean="0">
              <a:solidFill>
                <a:srgbClr val="00B050"/>
              </a:solidFill>
            </a:endParaRPr>
          </a:p>
          <a:p>
            <a:r>
              <a:rPr lang="en-US" sz="2400" dirty="0" smtClean="0"/>
              <a:t>SWFO: Calibration and Validation Plan (CVP)</a:t>
            </a:r>
            <a:r>
              <a:rPr lang="en-US" sz="2400" dirty="0" smtClean="0">
                <a:solidFill>
                  <a:srgbClr val="00B050"/>
                </a:solidFill>
              </a:rPr>
              <a:t> ■</a:t>
            </a:r>
            <a:r>
              <a:rPr lang="en-US" sz="2400" dirty="0" smtClean="0"/>
              <a:t> </a:t>
            </a:r>
          </a:p>
          <a:p>
            <a:pPr lvl="1"/>
            <a:r>
              <a:rPr lang="en-US" sz="2000" dirty="0"/>
              <a:t>D</a:t>
            </a:r>
            <a:r>
              <a:rPr lang="en-US" sz="2000" dirty="0" smtClean="0"/>
              <a:t>escribes NRL- and NCEI-designed SWFO-L1 Post-Launch Commissioning (PLC) and Post-Launch Product Testing (PLPT)</a:t>
            </a:r>
            <a:endParaRPr lang="en-US" sz="2000" dirty="0" smtClean="0">
              <a:solidFill>
                <a:srgbClr val="00B050"/>
              </a:solidFill>
            </a:endParaRPr>
          </a:p>
          <a:p>
            <a:r>
              <a:rPr lang="en-US" sz="2400" dirty="0" smtClean="0"/>
              <a:t>NCEI: Metadata list </a:t>
            </a:r>
            <a:r>
              <a:rPr lang="en-US" sz="2400" dirty="0">
                <a:solidFill>
                  <a:srgbClr val="00B050"/>
                </a:solidFill>
              </a:rPr>
              <a:t>■</a:t>
            </a:r>
            <a:endParaRPr lang="en-US" sz="2400" dirty="0" smtClean="0">
              <a:solidFill>
                <a:srgbClr val="00B050"/>
              </a:solidFill>
            </a:endParaRPr>
          </a:p>
          <a:p>
            <a:r>
              <a:rPr lang="en-US" sz="2400" dirty="0" smtClean="0"/>
              <a:t>UCB, NCEI, SWO: presentations in 2024 ESWW (1), AGU (5) </a:t>
            </a:r>
            <a:r>
              <a:rPr lang="en-US" sz="2400" dirty="0">
                <a:solidFill>
                  <a:srgbClr val="00B050"/>
                </a:solidFill>
              </a:rPr>
              <a:t>■</a:t>
            </a:r>
          </a:p>
          <a:p>
            <a:r>
              <a:rPr lang="en-US" sz="2400" dirty="0" smtClean="0"/>
              <a:t>SWFO: Product User Guides (PUGs) </a:t>
            </a:r>
            <a:r>
              <a:rPr lang="en-US" sz="2400" dirty="0" smtClean="0">
                <a:solidFill>
                  <a:srgbClr val="FFC000"/>
                </a:solidFill>
              </a:rPr>
              <a:t>■</a:t>
            </a:r>
          </a:p>
          <a:p>
            <a:r>
              <a:rPr lang="en-US" sz="2400" dirty="0"/>
              <a:t>SWFO: </a:t>
            </a:r>
            <a:r>
              <a:rPr lang="en-US" sz="2400" dirty="0" smtClean="0"/>
              <a:t>Data products and science webpage </a:t>
            </a:r>
            <a:r>
              <a:rPr lang="en-US" sz="2400" dirty="0" smtClean="0">
                <a:solidFill>
                  <a:srgbClr val="FFC000"/>
                </a:solidFill>
              </a:rPr>
              <a:t>■</a:t>
            </a:r>
          </a:p>
          <a:p>
            <a:r>
              <a:rPr lang="en-US" sz="2400" dirty="0"/>
              <a:t>NRL, SWPC, NCEI: instrument and processing papers to be submitted to Space Science Reviews </a:t>
            </a:r>
            <a:r>
              <a:rPr lang="en-US" sz="2400" dirty="0" smtClean="0">
                <a:solidFill>
                  <a:srgbClr val="FFC000"/>
                </a:solidFill>
              </a:rPr>
              <a:t>■</a:t>
            </a:r>
            <a:endParaRPr lang="en-US" sz="2400" dirty="0">
              <a:solidFill>
                <a:srgbClr val="FFC000"/>
              </a:solidFill>
            </a:endParaRPr>
          </a:p>
          <a:p>
            <a:r>
              <a:rPr lang="en-US" sz="2400" u="sng" dirty="0" smtClean="0"/>
              <a:t>Note</a:t>
            </a:r>
            <a:r>
              <a:rPr lang="en-US" sz="2400" dirty="0" smtClean="0"/>
              <a:t>: many of the above documents are subject to revision, including those that are currently available for distribution (ATBD, CVP, etc.).</a:t>
            </a:r>
            <a:endParaRPr lang="en-US" sz="2400" u="sng" dirty="0">
              <a:solidFill>
                <a:srgbClr val="FFC000"/>
              </a:solidFill>
            </a:endParaRPr>
          </a:p>
        </p:txBody>
      </p:sp>
      <p:sp>
        <p:nvSpPr>
          <p:cNvPr id="3" name="Title 2">
            <a:extLst>
              <a:ext uri="{FF2B5EF4-FFF2-40B4-BE49-F238E27FC236}">
                <a16:creationId xmlns:a16="http://schemas.microsoft.com/office/drawing/2014/main" id="{A404D657-5856-430B-AEF9-C7DEA81E78A8}"/>
              </a:ext>
            </a:extLst>
          </p:cNvPr>
          <p:cNvSpPr>
            <a:spLocks noGrp="1"/>
          </p:cNvSpPr>
          <p:nvPr>
            <p:ph type="title"/>
          </p:nvPr>
        </p:nvSpPr>
        <p:spPr>
          <a:xfrm>
            <a:off x="1511107" y="64947"/>
            <a:ext cx="8920156" cy="818782"/>
          </a:xfrm>
          <a:prstGeom prst="rect">
            <a:avLst/>
          </a:prstGeom>
        </p:spPr>
        <p:txBody>
          <a:bodyPr>
            <a:normAutofit/>
          </a:bodyPr>
          <a:lstStyle/>
          <a:p>
            <a:r>
              <a:rPr lang="en-US" dirty="0" smtClean="0"/>
              <a:t>SWFO-L1 Public Documentation</a:t>
            </a:r>
            <a:endParaRPr lang="en-US" dirty="0"/>
          </a:p>
        </p:txBody>
      </p:sp>
      <p:pic>
        <p:nvPicPr>
          <p:cNvPr id="10" name="Picture 9">
            <a:extLst>
              <a:ext uri="{FF2B5EF4-FFF2-40B4-BE49-F238E27FC236}">
                <a16:creationId xmlns:a16="http://schemas.microsoft.com/office/drawing/2014/main" id="{2775FF36-694F-DA82-ACC3-C6C23CB98808}"/>
              </a:ext>
            </a:extLst>
          </p:cNvPr>
          <p:cNvPicPr>
            <a:picLocks noChangeAspect="1"/>
          </p:cNvPicPr>
          <p:nvPr/>
        </p:nvPicPr>
        <p:blipFill>
          <a:blip r:embed="rId4"/>
          <a:stretch>
            <a:fillRect/>
          </a:stretch>
        </p:blipFill>
        <p:spPr>
          <a:xfrm>
            <a:off x="10070280" y="1221886"/>
            <a:ext cx="960709" cy="1374780"/>
          </a:xfrm>
          <a:prstGeom prst="rect">
            <a:avLst/>
          </a:prstGeom>
          <a:ln w="19050">
            <a:solidFill>
              <a:schemeClr val="tx1"/>
            </a:solidFill>
          </a:ln>
        </p:spPr>
      </p:pic>
      <p:sp>
        <p:nvSpPr>
          <p:cNvPr id="11" name="Rectangle 10"/>
          <p:cNvSpPr/>
          <p:nvPr/>
        </p:nvSpPr>
        <p:spPr>
          <a:xfrm>
            <a:off x="9023994" y="2772422"/>
            <a:ext cx="3233578" cy="307777"/>
          </a:xfrm>
          <a:prstGeom prst="rect">
            <a:avLst/>
          </a:prstGeom>
        </p:spPr>
        <p:txBody>
          <a:bodyPr wrap="none">
            <a:spAutoFit/>
          </a:bodyPr>
          <a:lstStyle/>
          <a:p>
            <a:r>
              <a:rPr lang="en-US" dirty="0" smtClean="0">
                <a:sym typeface="Wingdings" panose="05000000000000000000" pitchFamily="2" charset="2"/>
              </a:rPr>
              <a:t>ATBD (Time Series), CVP, PUG-Ops</a:t>
            </a:r>
            <a:endParaRPr lang="en-US" dirty="0"/>
          </a:p>
        </p:txBody>
      </p:sp>
      <p:pic>
        <p:nvPicPr>
          <p:cNvPr id="5" name="Picture 4"/>
          <p:cNvPicPr>
            <a:picLocks noChangeAspect="1"/>
          </p:cNvPicPr>
          <p:nvPr/>
        </p:nvPicPr>
        <p:blipFill>
          <a:blip r:embed="rId5"/>
          <a:stretch>
            <a:fillRect/>
          </a:stretch>
        </p:blipFill>
        <p:spPr>
          <a:xfrm>
            <a:off x="9166187" y="1114457"/>
            <a:ext cx="1067909" cy="1374780"/>
          </a:xfrm>
          <a:prstGeom prst="rect">
            <a:avLst/>
          </a:prstGeom>
          <a:ln w="19050">
            <a:solidFill>
              <a:schemeClr val="tx1"/>
            </a:solidFill>
          </a:ln>
        </p:spPr>
      </p:pic>
      <p:sp>
        <p:nvSpPr>
          <p:cNvPr id="13" name="Rectangle 12"/>
          <p:cNvSpPr/>
          <p:nvPr/>
        </p:nvSpPr>
        <p:spPr>
          <a:xfrm>
            <a:off x="10075184" y="6056323"/>
            <a:ext cx="950901" cy="307777"/>
          </a:xfrm>
          <a:prstGeom prst="rect">
            <a:avLst/>
          </a:prstGeom>
        </p:spPr>
        <p:txBody>
          <a:bodyPr wrap="none">
            <a:spAutoFit/>
          </a:bodyPr>
          <a:lstStyle/>
          <a:p>
            <a:r>
              <a:rPr lang="en-US" dirty="0" smtClean="0">
                <a:sym typeface="Wingdings" panose="05000000000000000000" pitchFamily="2" charset="2"/>
              </a:rPr>
              <a:t>Webpage</a:t>
            </a:r>
            <a:endParaRPr lang="en-US" dirty="0"/>
          </a:p>
        </p:txBody>
      </p:sp>
      <p:pic>
        <p:nvPicPr>
          <p:cNvPr id="14" name="Picture 13"/>
          <p:cNvPicPr>
            <a:picLocks noChangeAspect="1"/>
          </p:cNvPicPr>
          <p:nvPr/>
        </p:nvPicPr>
        <p:blipFill>
          <a:blip r:embed="rId6"/>
          <a:stretch>
            <a:fillRect/>
          </a:stretch>
        </p:blipFill>
        <p:spPr>
          <a:xfrm>
            <a:off x="9061914" y="3489960"/>
            <a:ext cx="2977440" cy="2464379"/>
          </a:xfrm>
          <a:prstGeom prst="rect">
            <a:avLst/>
          </a:prstGeom>
          <a:ln w="19050">
            <a:solidFill>
              <a:schemeClr val="tx1"/>
            </a:solidFill>
          </a:ln>
        </p:spPr>
      </p:pic>
    </p:spTree>
    <p:extLst>
      <p:ext uri="{BB962C8B-B14F-4D97-AF65-F5344CB8AC3E}">
        <p14:creationId xmlns:p14="http://schemas.microsoft.com/office/powerpoint/2010/main" val="3490632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7FF651-32B6-4A88-88F5-337B29975903}"/>
              </a:ext>
            </a:extLst>
          </p:cNvPr>
          <p:cNvSpPr>
            <a:spLocks noGrp="1"/>
          </p:cNvSpPr>
          <p:nvPr>
            <p:ph idx="1"/>
          </p:nvPr>
        </p:nvSpPr>
        <p:spPr>
          <a:xfrm>
            <a:off x="195107" y="1016034"/>
            <a:ext cx="9527509" cy="5675711"/>
          </a:xfrm>
        </p:spPr>
        <p:txBody>
          <a:bodyPr>
            <a:normAutofit lnSpcReduction="10000"/>
          </a:bodyPr>
          <a:lstStyle/>
          <a:p>
            <a:r>
              <a:rPr lang="en-US" dirty="0" smtClean="0"/>
              <a:t>In situ measurements from L1 include several KPPs (and in the future: HAPs) for NOAA missions based on SWPC priorities.</a:t>
            </a:r>
          </a:p>
          <a:p>
            <a:r>
              <a:rPr lang="en-US" dirty="0" smtClean="0"/>
              <a:t>SWFO-L1 has completed integration of its instruments and testing, and is about to be placed in storage in February 2025. It is scheduled to launch as a rideshare with NASA’s IMAP in fall 2025. </a:t>
            </a:r>
          </a:p>
          <a:p>
            <a:pPr lvl="1"/>
            <a:r>
              <a:rPr lang="en-US" dirty="0" smtClean="0"/>
              <a:t>At that point, six new and legacy spacecraft will be in orbit around L1; it is expected that the plasma/IMF measurements will lead to new insights in solar wind physics and improved forecasts.</a:t>
            </a:r>
          </a:p>
          <a:p>
            <a:r>
              <a:rPr lang="en-US" dirty="0" smtClean="0"/>
              <a:t>Documentation on SWFO-L1 and its instruments is available and additional documents are in preparation.</a:t>
            </a:r>
          </a:p>
          <a:p>
            <a:pPr lvl="1"/>
            <a:r>
              <a:rPr lang="en-US" dirty="0" smtClean="0"/>
              <a:t>Descriptions of the Cal/Val process are available in the Calibration and Validation Plan. </a:t>
            </a:r>
          </a:p>
        </p:txBody>
      </p:sp>
      <p:sp>
        <p:nvSpPr>
          <p:cNvPr id="3" name="Title 2">
            <a:extLst>
              <a:ext uri="{FF2B5EF4-FFF2-40B4-BE49-F238E27FC236}">
                <a16:creationId xmlns:a16="http://schemas.microsoft.com/office/drawing/2014/main" id="{A404D657-5856-430B-AEF9-C7DEA81E78A8}"/>
              </a:ext>
            </a:extLst>
          </p:cNvPr>
          <p:cNvSpPr>
            <a:spLocks noGrp="1"/>
          </p:cNvSpPr>
          <p:nvPr>
            <p:ph type="title"/>
          </p:nvPr>
        </p:nvSpPr>
        <p:spPr>
          <a:xfrm>
            <a:off x="1511107" y="64947"/>
            <a:ext cx="8920156" cy="818782"/>
          </a:xfrm>
          <a:prstGeom prst="rect">
            <a:avLst/>
          </a:prstGeom>
        </p:spPr>
        <p:txBody>
          <a:bodyPr>
            <a:normAutofit/>
          </a:bodyPr>
          <a:lstStyle/>
          <a:p>
            <a:r>
              <a:rPr lang="en-US" dirty="0" smtClean="0"/>
              <a:t>Summary</a:t>
            </a:r>
            <a:endParaRPr lang="en-US" dirty="0"/>
          </a:p>
        </p:txBody>
      </p:sp>
      <p:pic>
        <p:nvPicPr>
          <p:cNvPr id="4" name="Google Shape;231;p44"/>
          <p:cNvPicPr preferRelativeResize="0">
            <a:picLocks noChangeAspect="1"/>
          </p:cNvPicPr>
          <p:nvPr/>
        </p:nvPicPr>
        <p:blipFill rotWithShape="1">
          <a:blip r:embed="rId3">
            <a:alphaModFix/>
          </a:blip>
          <a:srcRect l="10112" t="8051" r="10136" b="11114"/>
          <a:stretch/>
        </p:blipFill>
        <p:spPr>
          <a:xfrm>
            <a:off x="9596804" y="2500022"/>
            <a:ext cx="2252012" cy="2282533"/>
          </a:xfrm>
          <a:prstGeom prst="rect">
            <a:avLst/>
          </a:prstGeom>
          <a:noFill/>
          <a:ln>
            <a:noFill/>
          </a:ln>
        </p:spPr>
      </p:pic>
      <p:sp>
        <p:nvSpPr>
          <p:cNvPr id="6" name="TextBox 5"/>
          <p:cNvSpPr txBox="1"/>
          <p:nvPr/>
        </p:nvSpPr>
        <p:spPr>
          <a:xfrm>
            <a:off x="9395604" y="2041126"/>
            <a:ext cx="2654412" cy="523220"/>
          </a:xfrm>
          <a:prstGeom prst="rect">
            <a:avLst/>
          </a:prstGeom>
          <a:noFill/>
        </p:spPr>
        <p:txBody>
          <a:bodyPr wrap="square" rtlCol="0">
            <a:spAutoFit/>
          </a:bodyPr>
          <a:lstStyle/>
          <a:p>
            <a:pPr algn="ctr"/>
            <a:r>
              <a:rPr lang="en-US" i="1" dirty="0" smtClean="0"/>
              <a:t>SWFO-L1 Observatory </a:t>
            </a:r>
            <a:r>
              <a:rPr lang="en-US" i="1" dirty="0" err="1" smtClean="0"/>
              <a:t>Youtube</a:t>
            </a:r>
            <a:r>
              <a:rPr lang="en-US" i="1" dirty="0" smtClean="0"/>
              <a:t> video (short version)</a:t>
            </a:r>
            <a:endParaRPr lang="en-US" i="1" dirty="0"/>
          </a:p>
        </p:txBody>
      </p:sp>
    </p:spTree>
    <p:extLst>
      <p:ext uri="{BB962C8B-B14F-4D97-AF65-F5344CB8AC3E}">
        <p14:creationId xmlns:p14="http://schemas.microsoft.com/office/powerpoint/2010/main" val="105408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E4639D-2171-409B-B94B-56D45708A1CB}"/>
              </a:ext>
            </a:extLst>
          </p:cNvPr>
          <p:cNvSpPr txBox="1">
            <a:spLocks/>
          </p:cNvSpPr>
          <p:nvPr/>
        </p:nvSpPr>
        <p:spPr>
          <a:xfrm>
            <a:off x="4405646" y="3010792"/>
            <a:ext cx="3380707" cy="8187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rgbClr val="000078"/>
                </a:solidFill>
                <a:latin typeface="+mj-lt"/>
                <a:ea typeface="+mj-ea"/>
                <a:cs typeface="+mj-cs"/>
              </a:defRPr>
            </a:lvl1pPr>
          </a:lstStyle>
          <a:p>
            <a:pPr>
              <a:buClrTx/>
              <a:buFontTx/>
            </a:pPr>
            <a:r>
              <a:rPr lang="en-US" dirty="0"/>
              <a:t>Backup</a:t>
            </a:r>
          </a:p>
        </p:txBody>
      </p:sp>
    </p:spTree>
    <p:extLst>
      <p:ext uri="{BB962C8B-B14F-4D97-AF65-F5344CB8AC3E}">
        <p14:creationId xmlns:p14="http://schemas.microsoft.com/office/powerpoint/2010/main" val="1707226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itle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ith Heading 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th Heading 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ithout Heading 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With Heading 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With Heading 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2841</TotalTime>
  <Words>1645</Words>
  <Application>Microsoft Office PowerPoint</Application>
  <PresentationFormat>Widescreen</PresentationFormat>
  <Paragraphs>125</Paragraphs>
  <Slides>8</Slides>
  <Notes>7</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8</vt:i4>
      </vt:variant>
    </vt:vector>
  </HeadingPairs>
  <TitlesOfParts>
    <vt:vector size="22" baseType="lpstr">
      <vt:lpstr>Arial</vt:lpstr>
      <vt:lpstr>Arial Narrow</vt:lpstr>
      <vt:lpstr>Calibri</vt:lpstr>
      <vt:lpstr>Calibri Light</vt:lpstr>
      <vt:lpstr>Courier New</vt:lpstr>
      <vt:lpstr>NTR</vt:lpstr>
      <vt:lpstr>System Font Regular</vt:lpstr>
      <vt:lpstr>Wingdings</vt:lpstr>
      <vt:lpstr>Title Slide</vt:lpstr>
      <vt:lpstr>1_With Heading Bar</vt:lpstr>
      <vt:lpstr>With Heading Bar</vt:lpstr>
      <vt:lpstr>Without Heading Bar</vt:lpstr>
      <vt:lpstr>2_With Heading Bar</vt:lpstr>
      <vt:lpstr>3_With Heading Bar</vt:lpstr>
      <vt:lpstr>3. In Situ Measurements at L1</vt:lpstr>
      <vt:lpstr>Objectives and Significance</vt:lpstr>
      <vt:lpstr>In Situ Measurements: Implementation</vt:lpstr>
      <vt:lpstr>Status of Spacecraft and Instruments</vt:lpstr>
      <vt:lpstr>IMAP and other Missions at L1</vt:lpstr>
      <vt:lpstr>SWFO-L1 Public Documentation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Vargas, Marco (GSFC-4170)[NOAA]</dc:creator>
  <cp:lastModifiedBy>Vassiliadis, Dimitrios V. (GSFC-692.0)[NOAA]</cp:lastModifiedBy>
  <cp:revision>142</cp:revision>
  <dcterms:modified xsi:type="dcterms:W3CDTF">2025-01-14T03:38:51Z</dcterms:modified>
</cp:coreProperties>
</file>