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0" r:id="rId1"/>
    <p:sldMasterId id="2147483684" r:id="rId2"/>
    <p:sldMasterId id="2147483678" r:id="rId3"/>
    <p:sldMasterId id="2147483671" r:id="rId4"/>
  </p:sldMasterIdLst>
  <p:notesMasterIdLst>
    <p:notesMasterId r:id="rId13"/>
  </p:notesMasterIdLst>
  <p:sldIdLst>
    <p:sldId id="3043" r:id="rId5"/>
    <p:sldId id="3038" r:id="rId6"/>
    <p:sldId id="3039" r:id="rId7"/>
    <p:sldId id="3042" r:id="rId8"/>
    <p:sldId id="3044" r:id="rId9"/>
    <p:sldId id="3045" r:id="rId10"/>
    <p:sldId id="3041" r:id="rId11"/>
    <p:sldId id="322"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8"/>
    <a:srgbClr val="1A467B"/>
    <a:srgbClr val="25619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855" autoAdjust="0"/>
  </p:normalViewPr>
  <p:slideViewPr>
    <p:cSldViewPr snapToGrid="0" snapToObjects="1">
      <p:cViewPr varScale="1">
        <p:scale>
          <a:sx n="72" d="100"/>
          <a:sy n="72" d="100"/>
        </p:scale>
        <p:origin x="998"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Welcome everyone. My name is ___, and I am the ___ (title: SWFO PGD systems engineer).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This is a session on user readiness for space weather data from SWFO and other NOAA missions organized</a:t>
            </a:r>
            <a:r>
              <a:rPr lang="en-US" sz="1200" b="0" i="0" u="none" strike="noStrike" cap="none" baseline="0" dirty="0" smtClean="0">
                <a:solidFill>
                  <a:schemeClr val="dk1"/>
                </a:solidFill>
                <a:effectLst/>
                <a:latin typeface="Calibri"/>
                <a:ea typeface="Calibri"/>
                <a:cs typeface="Calibri"/>
                <a:sym typeface="Calibri"/>
              </a:rPr>
              <a:t> by</a:t>
            </a:r>
            <a:r>
              <a:rPr lang="en-US" sz="1200" b="0" i="0" u="none" strike="noStrike" cap="none" dirty="0" smtClean="0">
                <a:solidFill>
                  <a:schemeClr val="dk1"/>
                </a:solidFill>
                <a:effectLst/>
                <a:latin typeface="Calibri"/>
                <a:ea typeface="Calibri"/>
                <a:cs typeface="Calibri"/>
                <a:sym typeface="Calibri"/>
              </a:rPr>
              <a:t> the</a:t>
            </a:r>
            <a:r>
              <a:rPr lang="en-US" sz="1200" b="0" i="0" u="none" strike="noStrike" cap="none" baseline="0" dirty="0" smtClean="0">
                <a:solidFill>
                  <a:schemeClr val="dk1"/>
                </a:solidFill>
                <a:effectLst/>
                <a:latin typeface="Calibri"/>
                <a:ea typeface="Calibri"/>
                <a:cs typeface="Calibri"/>
                <a:sym typeface="Calibri"/>
              </a:rPr>
              <a:t> SWFO program.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baseline="0"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In this brief introduction, I will cover some preliminaries.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The objective of this session is to familiarize users with space weather datasets from NOAA: what they are, where to find them, what levels,</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formats, metadata, and possible limitations they may have.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Space Weather Follow On</a:t>
            </a:r>
            <a:r>
              <a:rPr lang="en-US" sz="1200" b="0" i="0" u="none" strike="noStrike" cap="none" baseline="0" dirty="0" smtClean="0">
                <a:solidFill>
                  <a:schemeClr val="dk1"/>
                </a:solidFill>
                <a:effectLst/>
                <a:latin typeface="Calibri"/>
                <a:ea typeface="Calibri"/>
                <a:cs typeface="Calibri"/>
                <a:sym typeface="Calibri"/>
              </a:rPr>
              <a:t> is a program within </a:t>
            </a:r>
            <a:r>
              <a:rPr lang="en-US" sz="1200" b="0" i="0" u="none" strike="noStrike" cap="none" dirty="0" smtClean="0">
                <a:solidFill>
                  <a:schemeClr val="dk1"/>
                </a:solidFill>
                <a:effectLst/>
                <a:latin typeface="Calibri"/>
                <a:ea typeface="Calibri"/>
                <a:cs typeface="Calibri"/>
                <a:sym typeface="Calibri"/>
              </a:rPr>
              <a:t>the Space Weather Observations (SWO) office at NOAA/NESDIS. We have some new observations starting</a:t>
            </a:r>
            <a:r>
              <a:rPr lang="en-US" sz="1200" b="0" i="0" u="none" strike="noStrike" cap="none" baseline="0" dirty="0" smtClean="0">
                <a:solidFill>
                  <a:schemeClr val="dk1"/>
                </a:solidFill>
                <a:effectLst/>
                <a:latin typeface="Calibri"/>
                <a:ea typeface="Calibri"/>
                <a:cs typeface="Calibri"/>
                <a:sym typeface="Calibri"/>
              </a:rPr>
              <a:t> in 2024 </a:t>
            </a:r>
            <a:r>
              <a:rPr lang="en-US" sz="1200" b="0" i="0" u="none" strike="noStrike" cap="none" dirty="0" smtClean="0">
                <a:solidFill>
                  <a:schemeClr val="dk1"/>
                </a:solidFill>
                <a:effectLst/>
                <a:latin typeface="Calibri"/>
                <a:ea typeface="Calibri"/>
                <a:cs typeface="Calibri"/>
                <a:sym typeface="Calibri"/>
              </a:rPr>
              <a:t>and expect to have more later this year so we would like to present both those and earlier data and provide</a:t>
            </a:r>
            <a:r>
              <a:rPr lang="en-US" sz="1200" b="0" i="0" u="none" strike="noStrike" cap="none" baseline="0" dirty="0" smtClean="0">
                <a:solidFill>
                  <a:schemeClr val="dk1"/>
                </a:solidFill>
                <a:effectLst/>
                <a:latin typeface="Calibri"/>
                <a:ea typeface="Calibri"/>
                <a:cs typeface="Calibri"/>
                <a:sym typeface="Calibri"/>
              </a:rPr>
              <a:t> information to the users about legacy and new features.</a:t>
            </a: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Next, this meeting is being recorded. By attending the meeting, you consent that any verbal participation will be recorded. The recordings will be made available at a SWO website</a:t>
            </a:r>
            <a:r>
              <a:rPr lang="en-US" sz="1200" b="0" i="0" u="none" strike="noStrike" cap="none" baseline="0" dirty="0" smtClean="0">
                <a:solidFill>
                  <a:schemeClr val="dk1"/>
                </a:solidFill>
                <a:effectLst/>
                <a:latin typeface="Calibri"/>
                <a:ea typeface="Calibri"/>
                <a:cs typeface="Calibri"/>
                <a:sym typeface="Calibri"/>
              </a:rPr>
              <a:t> which is expected to</a:t>
            </a:r>
            <a:r>
              <a:rPr lang="en-US" sz="1200" b="0" i="0" u="none" strike="noStrike" cap="none" dirty="0" smtClean="0">
                <a:solidFill>
                  <a:schemeClr val="dk1"/>
                </a:solidFill>
                <a:effectLst/>
                <a:latin typeface="Calibri"/>
                <a:ea typeface="Calibri"/>
                <a:cs typeface="Calibri"/>
                <a:sym typeface="Calibri"/>
              </a:rPr>
              <a:t> go live this week. We should be able to upload the recordings within two weeks from the meeting.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The PDFs of the talks will be kept on the same website.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We thank AMS for hosting this event. The event contains some updates from the previous such session held last April at the Space Weather Workshop, in Boulder, CO.</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384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This table summarizes most of the frequently used space weather datasets used by NOAA and provided to the public. </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 table covers all space weather regions. You will notice that some of the datasets are obtained by NASA or a different agency and used operationally by NOAA. In those</a:t>
            </a:r>
            <a:r>
              <a:rPr lang="en-US" sz="1200" b="0" i="0" u="none" strike="noStrike" cap="none" baseline="0" dirty="0" smtClean="0">
                <a:solidFill>
                  <a:schemeClr val="dk1"/>
                </a:solidFill>
                <a:effectLst/>
                <a:latin typeface="Calibri"/>
                <a:ea typeface="Calibri"/>
                <a:cs typeface="Calibri"/>
                <a:sym typeface="Calibri"/>
              </a:rPr>
              <a:t> cases, NOAA</a:t>
            </a:r>
            <a:r>
              <a:rPr lang="en-US" sz="1200" b="0" i="0" u="none" strike="noStrike" cap="none" dirty="0" smtClean="0">
                <a:solidFill>
                  <a:schemeClr val="dk1"/>
                </a:solidFill>
                <a:effectLst/>
                <a:latin typeface="Calibri"/>
                <a:ea typeface="Calibri"/>
                <a:cs typeface="Calibri"/>
                <a:sym typeface="Calibri"/>
              </a:rPr>
              <a:t> displays the imagery or time series graphs,</a:t>
            </a:r>
            <a:r>
              <a:rPr lang="en-US" sz="1200" b="0" i="0" u="none" strike="noStrike" cap="none" baseline="0" dirty="0" smtClean="0">
                <a:solidFill>
                  <a:schemeClr val="dk1"/>
                </a:solidFill>
                <a:effectLst/>
                <a:latin typeface="Calibri"/>
                <a:ea typeface="Calibri"/>
                <a:cs typeface="Calibri"/>
                <a:sym typeface="Calibri"/>
              </a:rPr>
              <a:t> but does not make t</a:t>
            </a:r>
            <a:r>
              <a:rPr lang="en-US" sz="1200" b="0" i="0" u="none" strike="noStrike" cap="none" dirty="0" smtClean="0">
                <a:solidFill>
                  <a:schemeClr val="dk1"/>
                </a:solidFill>
                <a:effectLst/>
                <a:latin typeface="Calibri"/>
                <a:ea typeface="Calibri"/>
                <a:cs typeface="Calibri"/>
                <a:sym typeface="Calibri"/>
              </a:rPr>
              <a:t>he data available since they are</a:t>
            </a:r>
            <a:r>
              <a:rPr lang="en-US" sz="1200" b="0" i="0" u="none" strike="noStrike" cap="none" baseline="0" dirty="0" smtClean="0">
                <a:solidFill>
                  <a:schemeClr val="dk1"/>
                </a:solidFill>
                <a:effectLst/>
                <a:latin typeface="Calibri"/>
                <a:ea typeface="Calibri"/>
                <a:cs typeface="Calibri"/>
                <a:sym typeface="Calibri"/>
              </a:rPr>
              <a:t> made available by NASA or a different agency. </a:t>
            </a:r>
          </a:p>
          <a:p>
            <a:pPr marL="0"/>
            <a:endParaRPr lang="en-US" sz="1200" b="0" i="0" u="none" strike="noStrike" cap="none" baseline="0"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A slightly more detailed version of this table is available in the invite.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22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The Program of Record 2025 for NOAA space weather contains the following missions:</a:t>
            </a:r>
          </a:p>
          <a:p>
            <a:pPr marL="0"/>
            <a:r>
              <a:rPr lang="en-US" sz="1200" b="0" i="0" u="none" strike="noStrike" cap="none" dirty="0" smtClean="0">
                <a:solidFill>
                  <a:schemeClr val="dk1"/>
                </a:solidFill>
                <a:effectLst/>
                <a:latin typeface="Calibri"/>
                <a:ea typeface="Calibri"/>
                <a:cs typeface="Calibri"/>
                <a:sym typeface="Calibri"/>
              </a:rPr>
              <a:t>(read from the list)</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They will be covered in different talks in this session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97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While the</a:t>
            </a:r>
            <a:r>
              <a:rPr lang="en-US" sz="1200" b="0" i="0" u="none" strike="noStrike" cap="none" baseline="0" dirty="0" smtClean="0">
                <a:solidFill>
                  <a:schemeClr val="dk1"/>
                </a:solidFill>
                <a:effectLst/>
                <a:latin typeface="Calibri"/>
                <a:ea typeface="Calibri"/>
                <a:cs typeface="Calibri"/>
                <a:sym typeface="Calibri"/>
              </a:rPr>
              <a:t> objective is to </a:t>
            </a:r>
            <a:r>
              <a:rPr lang="en-US" sz="1200" b="0" i="0" u="none" strike="noStrike" cap="none" dirty="0" smtClean="0">
                <a:solidFill>
                  <a:schemeClr val="dk1"/>
                </a:solidFill>
                <a:effectLst/>
                <a:latin typeface="Calibri"/>
                <a:ea typeface="Calibri"/>
                <a:cs typeface="Calibri"/>
                <a:sym typeface="Calibri"/>
              </a:rPr>
              <a:t>address the needs of</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all users of space weather data, we distinguish between operational users who need the data in near-real-time (with minimum latency such as of the order of minutes) and retrospective users who use the data off-line for model development, educational projects, etc.</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SWPC and NCEI will present updates on their approaches for distributing data to their</a:t>
            </a:r>
            <a:r>
              <a:rPr lang="en-US" sz="1200" b="0" i="0" u="none" strike="noStrike" cap="none" baseline="0" dirty="0" smtClean="0">
                <a:solidFill>
                  <a:schemeClr val="dk1"/>
                </a:solidFill>
                <a:effectLst/>
                <a:latin typeface="Calibri"/>
                <a:ea typeface="Calibri"/>
                <a:cs typeface="Calibri"/>
                <a:sym typeface="Calibri"/>
              </a:rPr>
              <a:t> users.</a:t>
            </a:r>
            <a:endParaRPr lang="en-US" sz="1200" b="0" i="0" u="none" strike="noStrike" cap="none" dirty="0" smtClean="0">
              <a:solidFill>
                <a:schemeClr val="dk1"/>
              </a:solidFill>
              <a:effectLst/>
              <a:latin typeface="Calibri"/>
              <a:ea typeface="Calibri"/>
              <a:cs typeface="Calibri"/>
              <a:sym typeface="Calibri"/>
            </a:endParaRPr>
          </a:p>
          <a:p>
            <a:pPr marL="0"/>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706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We will also talk about the main functions: product distribution (or data access) takes place at different servers for operational and retrospective users.</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SWPC provides data to operational users as soon as possible (within minutes). NCEI archives the data and provides them through a modern interface called SPOT at any time for the duration of the mission and beyond.</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Calibration and validation of the data are important for product quality. We will not discuss this in length, but will indicate at what stages it is done and how one can obtain additional information.</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843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(read</a:t>
            </a:r>
            <a:r>
              <a:rPr lang="en-US" sz="1200" b="0" i="0" u="none" strike="noStrike" cap="none" baseline="0" dirty="0" smtClean="0">
                <a:solidFill>
                  <a:schemeClr val="dk1"/>
                </a:solidFill>
                <a:effectLst/>
                <a:latin typeface="Calibri"/>
                <a:ea typeface="Calibri"/>
                <a:cs typeface="Calibri"/>
                <a:sym typeface="Calibri"/>
              </a:rPr>
              <a:t> text)</a:t>
            </a:r>
          </a:p>
          <a:p>
            <a:pPr marL="0"/>
            <a:endParaRPr lang="en-US" sz="1200" b="0" i="0" u="none" strike="noStrike" cap="none" baseline="0"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Thank you for your attention. We will now continue </a:t>
            </a:r>
            <a:r>
              <a:rPr lang="en-US" sz="1200" b="0" i="0" u="none" strike="noStrike" cap="none" smtClean="0">
                <a:solidFill>
                  <a:schemeClr val="dk1"/>
                </a:solidFill>
                <a:effectLst/>
                <a:latin typeface="Calibri"/>
                <a:ea typeface="Calibri"/>
                <a:cs typeface="Calibri"/>
                <a:sym typeface="Calibri"/>
              </a:rPr>
              <a:t>with a</a:t>
            </a:r>
            <a:r>
              <a:rPr lang="en-US" sz="1200" b="0" i="0" u="none" strike="noStrike" cap="none" baseline="0" smtClean="0">
                <a:solidFill>
                  <a:schemeClr val="dk1"/>
                </a:solidFill>
                <a:effectLst/>
                <a:latin typeface="Calibri"/>
                <a:ea typeface="Calibri"/>
                <a:cs typeface="Calibri"/>
                <a:sym typeface="Calibri"/>
              </a:rPr>
              <a:t> </a:t>
            </a:r>
            <a:r>
              <a:rPr lang="en-US" sz="1200" b="0" i="0" u="none" strike="noStrike" cap="none" smtClean="0">
                <a:solidFill>
                  <a:schemeClr val="dk1"/>
                </a:solidFill>
                <a:effectLst/>
                <a:latin typeface="Calibri"/>
                <a:ea typeface="Calibri"/>
                <a:cs typeface="Calibri"/>
                <a:sym typeface="Calibri"/>
              </a:rPr>
              <a:t>presentation </a:t>
            </a:r>
            <a:r>
              <a:rPr lang="en-US" sz="1200" b="0" i="0" u="none" strike="noStrike" cap="none" dirty="0" smtClean="0">
                <a:solidFill>
                  <a:schemeClr val="dk1"/>
                </a:solidFill>
                <a:effectLst/>
                <a:latin typeface="Calibri"/>
                <a:ea typeface="Calibri"/>
                <a:cs typeface="Calibri"/>
                <a:sym typeface="Calibri"/>
              </a:rPr>
              <a:t>on coronal observations.</a:t>
            </a:r>
          </a:p>
          <a:p>
            <a:r>
              <a:rPr lang="en-US" sz="1200" b="0" i="0" u="none" strike="noStrike" cap="none" dirty="0" smtClean="0">
                <a:solidFill>
                  <a:schemeClr val="dk1"/>
                </a:solidFill>
                <a:effectLst/>
                <a:latin typeface="Calibri"/>
                <a:ea typeface="Calibri"/>
                <a:cs typeface="Calibri"/>
                <a:sym typeface="Calibri"/>
              </a:rPr>
              <a:t> </a:t>
            </a:r>
          </a:p>
          <a:p>
            <a:pPr marL="0"/>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794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49B-6C91-4044-B536-E546A1AE592C}"/>
              </a:ext>
            </a:extLst>
          </p:cNvPr>
          <p:cNvSpPr>
            <a:spLocks noGrp="1"/>
          </p:cNvSpPr>
          <p:nvPr>
            <p:ph type="title" hasCustomPrompt="1"/>
          </p:nvPr>
        </p:nvSpPr>
        <p:spPr>
          <a:xfrm>
            <a:off x="5124817" y="1853034"/>
            <a:ext cx="6960092" cy="2462111"/>
          </a:xfrm>
          <a:prstGeom prst="rect">
            <a:avLst/>
          </a:prstGeom>
        </p:spPr>
        <p:txBody>
          <a:bodyPr anchor="b">
            <a:noAutofit/>
          </a:bodyPr>
          <a:lstStyle>
            <a:lvl1pPr algn="l">
              <a:defRPr lang="en-US" sz="5000" b="0" i="0" u="none" strike="noStrike" cap="none" dirty="0">
                <a:solidFill>
                  <a:srgbClr val="000078"/>
                </a:solidFill>
                <a:latin typeface="+mj-lt"/>
                <a:ea typeface="Arial Narrow"/>
                <a:cs typeface="Calibri" panose="020F0502020204030204" pitchFamily="34" charset="0"/>
                <a:sym typeface="Arial"/>
              </a:defRPr>
            </a:lvl1pPr>
          </a:lstStyle>
          <a:p>
            <a:r>
              <a:rPr lang="en-US" dirty="0"/>
              <a:t>Click to add title</a:t>
            </a:r>
          </a:p>
        </p:txBody>
      </p:sp>
      <p:sp>
        <p:nvSpPr>
          <p:cNvPr id="3" name="Text Placeholder 8">
            <a:extLst>
              <a:ext uri="{FF2B5EF4-FFF2-40B4-BE49-F238E27FC236}">
                <a16:creationId xmlns:a16="http://schemas.microsoft.com/office/drawing/2014/main" id="{22210535-4D67-4198-805C-D789CEF18416}"/>
              </a:ext>
            </a:extLst>
          </p:cNvPr>
          <p:cNvSpPr>
            <a:spLocks noGrp="1"/>
          </p:cNvSpPr>
          <p:nvPr>
            <p:ph type="body" sz="quarter" idx="10" hasCustomPrompt="1"/>
          </p:nvPr>
        </p:nvSpPr>
        <p:spPr>
          <a:xfrm>
            <a:off x="5124450" y="4423720"/>
            <a:ext cx="6960458" cy="659026"/>
          </a:xfrm>
          <a:prstGeom prst="rect">
            <a:avLst/>
          </a:prstGeom>
        </p:spPr>
        <p:txBody>
          <a:bodyPr/>
          <a:lstStyle>
            <a:lvl1pPr>
              <a:defRPr lang="en-US" sz="3200" b="1" i="0" u="none" strike="noStrike" cap="none" dirty="0" smtClean="0">
                <a:solidFill>
                  <a:srgbClr val="000078"/>
                </a:solidFill>
                <a:latin typeface="+mj-lt"/>
                <a:ea typeface="Arial Narrow"/>
                <a:cs typeface="Calibri" panose="020F0502020204030204" pitchFamily="34" charset="0"/>
                <a:sym typeface="Arial"/>
              </a:defRPr>
            </a:lvl1pPr>
            <a:lvl2pPr>
              <a:defRPr lang="en-US" sz="1400" b="0" i="0" u="none" strike="noStrike" cap="none" dirty="0" smtClean="0">
                <a:solidFill>
                  <a:srgbClr val="000078"/>
                </a:solidFill>
                <a:latin typeface="+mj-lt"/>
                <a:ea typeface="Arial Narrow"/>
                <a:cs typeface="Calibri" panose="020F0502020204030204" pitchFamily="34" charset="0"/>
                <a:sym typeface="Arial"/>
              </a:defRPr>
            </a:lvl2pPr>
            <a:lvl3pPr>
              <a:defRPr lang="en-US" sz="1400" b="0" i="0" u="none" strike="noStrike" cap="none" dirty="0" smtClean="0">
                <a:solidFill>
                  <a:srgbClr val="000078"/>
                </a:solidFill>
                <a:latin typeface="+mj-lt"/>
                <a:ea typeface="Arial Narrow"/>
                <a:cs typeface="Calibri" panose="020F0502020204030204" pitchFamily="34" charset="0"/>
                <a:sym typeface="Arial"/>
              </a:defRPr>
            </a:lvl3pPr>
            <a:lvl4pPr>
              <a:defRPr lang="en-US" sz="1400" b="0" i="0" u="none" strike="noStrike" cap="none" dirty="0" smtClean="0">
                <a:solidFill>
                  <a:srgbClr val="000078"/>
                </a:solidFill>
                <a:latin typeface="+mj-lt"/>
                <a:ea typeface="Arial Narrow"/>
                <a:cs typeface="Calibri" panose="020F0502020204030204" pitchFamily="34" charset="0"/>
                <a:sym typeface="Arial"/>
              </a:defRPr>
            </a:lvl4pPr>
            <a:lvl5pPr>
              <a:defRPr lang="en-US" sz="1400" b="0" i="0" u="none" strike="noStrike" cap="none" dirty="0">
                <a:solidFill>
                  <a:srgbClr val="000078"/>
                </a:solidFill>
                <a:latin typeface="+mj-lt"/>
                <a:ea typeface="Arial Narrow"/>
                <a:cs typeface="Calibri" panose="020F0502020204030204" pitchFamily="34" charset="0"/>
                <a:sym typeface="Arial"/>
              </a:defRPr>
            </a:lvl5p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929E1098-ED58-4C3F-85D8-4753B9D41E97}"/>
              </a:ext>
            </a:extLst>
          </p:cNvPr>
          <p:cNvSpPr>
            <a:spLocks noGrp="1"/>
          </p:cNvSpPr>
          <p:nvPr>
            <p:ph type="body" sz="quarter" idx="11" hasCustomPrompt="1"/>
          </p:nvPr>
        </p:nvSpPr>
        <p:spPr>
          <a:xfrm>
            <a:off x="5124817" y="5342237"/>
            <a:ext cx="6960458" cy="1087137"/>
          </a:xfrm>
          <a:prstGeom prst="rect">
            <a:avLst/>
          </a:prstGeom>
        </p:spPr>
        <p:txBody>
          <a:bodyPr/>
          <a:lstStyle>
            <a:lvl1pPr>
              <a:defRPr lang="en-US" sz="2400" b="0" i="0" u="none" strike="noStrike" cap="none" dirty="0" smtClean="0">
                <a:solidFill>
                  <a:srgbClr val="000078"/>
                </a:solidFill>
                <a:latin typeface="+mj-lt"/>
                <a:ea typeface="Arial Narrow"/>
                <a:cs typeface="Calibri" panose="020F0502020204030204" pitchFamily="34" charset="0"/>
                <a:sym typeface="Arial"/>
              </a:defRPr>
            </a:lvl1pPr>
            <a:lvl2pPr>
              <a:defRPr lang="en-US" sz="1600" b="0" i="0" u="none" strike="noStrike" cap="none" dirty="0" smtClean="0">
                <a:solidFill>
                  <a:srgbClr val="000078"/>
                </a:solidFill>
                <a:latin typeface="+mj-lt"/>
                <a:ea typeface="Arial Narrow"/>
                <a:cs typeface="Calibri" panose="020F0502020204030204" pitchFamily="34" charset="0"/>
                <a:sym typeface="Arial"/>
              </a:defRPr>
            </a:lvl2pPr>
            <a:lvl3pPr>
              <a:defRPr lang="en-US" sz="1600" b="0" i="0" u="none" strike="noStrike" cap="none" dirty="0" smtClean="0">
                <a:solidFill>
                  <a:srgbClr val="000078"/>
                </a:solidFill>
                <a:latin typeface="+mj-lt"/>
                <a:ea typeface="Arial Narrow"/>
                <a:cs typeface="Calibri" panose="020F0502020204030204" pitchFamily="34" charset="0"/>
                <a:sym typeface="Arial"/>
              </a:defRPr>
            </a:lvl3pPr>
            <a:lvl4pPr>
              <a:defRPr lang="en-US" sz="1600" b="0" i="0" u="none" strike="noStrike" cap="none" dirty="0" smtClean="0">
                <a:solidFill>
                  <a:srgbClr val="000078"/>
                </a:solidFill>
                <a:latin typeface="+mj-lt"/>
                <a:ea typeface="Arial Narrow"/>
                <a:cs typeface="Calibri" panose="020F0502020204030204" pitchFamily="34" charset="0"/>
                <a:sym typeface="Arial"/>
              </a:defRPr>
            </a:lvl4pPr>
            <a:lvl5pPr>
              <a:defRPr lang="en-US" sz="1600" b="0" i="0" u="none" strike="noStrike" cap="none" dirty="0">
                <a:solidFill>
                  <a:srgbClr val="000078"/>
                </a:solidFill>
                <a:latin typeface="+mj-lt"/>
                <a:ea typeface="Arial Narrow"/>
                <a:cs typeface="Calibri" panose="020F0502020204030204" pitchFamily="34" charset="0"/>
                <a:sym typeface="Arial"/>
              </a:defRPr>
            </a:lvl5pPr>
          </a:lstStyle>
          <a:p>
            <a:pPr lvl="0"/>
            <a:r>
              <a:rPr lang="en-US" dirty="0"/>
              <a:t>Click to add Name, 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4224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1548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C4FEE45-7791-4B1C-B18F-A4FD33C52B59}"/>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91F7CB55-0D06-4FAB-A37E-C34DCC20C1CF}"/>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554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A859003-3951-45B4-8045-48252C9DB7B1}"/>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54620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694;p53">
            <a:extLst>
              <a:ext uri="{FF2B5EF4-FFF2-40B4-BE49-F238E27FC236}">
                <a16:creationId xmlns:a16="http://schemas.microsoft.com/office/drawing/2014/main" id="{B2E438F7-1275-3E48-B030-88D7CADB1513}"/>
              </a:ext>
            </a:extLst>
          </p:cNvPr>
          <p:cNvPicPr preferRelativeResize="0"/>
          <p:nvPr userDrawn="1"/>
        </p:nvPicPr>
        <p:blipFill rotWithShape="1">
          <a:blip r:embed="rId3">
            <a:alphaModFix/>
          </a:blip>
          <a:srcRect/>
          <a:stretch/>
        </p:blipFill>
        <p:spPr>
          <a:xfrm>
            <a:off x="0" y="-6531"/>
            <a:ext cx="5681472" cy="6877559"/>
          </a:xfrm>
          <a:prstGeom prst="rect">
            <a:avLst/>
          </a:prstGeom>
          <a:noFill/>
          <a:ln>
            <a:noFill/>
          </a:ln>
        </p:spPr>
      </p:pic>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4">
            <a:alphaModFix/>
          </a:blip>
          <a:stretch>
            <a:fillRect/>
          </a:stretch>
        </p:blipFill>
        <p:spPr>
          <a:xfrm>
            <a:off x="1797978" y="-6531"/>
            <a:ext cx="2554425" cy="2322609"/>
          </a:xfrm>
          <a:prstGeom prst="rect">
            <a:avLst/>
          </a:prstGeom>
          <a:noFill/>
          <a:ln>
            <a:noFill/>
          </a:ln>
        </p:spPr>
      </p:pic>
      <p:grpSp>
        <p:nvGrpSpPr>
          <p:cNvPr id="2" name="Group 1"/>
          <p:cNvGrpSpPr/>
          <p:nvPr userDrawn="1"/>
        </p:nvGrpSpPr>
        <p:grpSpPr>
          <a:xfrm>
            <a:off x="9118389" y="125955"/>
            <a:ext cx="2930073" cy="1343370"/>
            <a:chOff x="6481713" y="125955"/>
            <a:chExt cx="2930073" cy="1343370"/>
          </a:xfrm>
        </p:grpSpPr>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1713" y="125955"/>
              <a:ext cx="1343370" cy="1343370"/>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02895" y="161458"/>
              <a:ext cx="1508891" cy="1260457"/>
            </a:xfrm>
            <a:prstGeom prst="rect">
              <a:avLst/>
            </a:prstGeom>
          </p:spPr>
        </p:pic>
      </p:gr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1937"/>
          <a:stretch/>
        </p:blipFill>
        <p:spPr>
          <a:xfrm>
            <a:off x="42528" y="2068406"/>
            <a:ext cx="4306120" cy="2943388"/>
          </a:xfrm>
          <a:prstGeom prst="rect">
            <a:avLst/>
          </a:prstGeom>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5087567"/>
            <a:ext cx="4174358" cy="1449420"/>
          </a:xfrm>
          <a:prstGeom prst="rect">
            <a:avLst/>
          </a:prstGeom>
          <a:noFill/>
          <a:ln>
            <a:noFill/>
          </a:ln>
        </p:spPr>
        <p:txBody>
          <a:bodyPr spcFirstLastPara="1" wrap="square" lIns="0" tIns="0" rIns="0" bIns="0" anchor="ctr" anchorCtr="0">
            <a:noAutofit/>
          </a:bodyPr>
          <a:lstStyle/>
          <a:p>
            <a:pPr>
              <a:spcAft>
                <a:spcPts val="300"/>
              </a:spcAft>
            </a:pPr>
            <a:r>
              <a:rPr lang="en-US" sz="2400" dirty="0" smtClean="0">
                <a:solidFill>
                  <a:schemeClr val="bg1"/>
                </a:solidFill>
                <a:latin typeface="+mj-lt"/>
                <a:cs typeface="Calibri" panose="020F0502020204030204" pitchFamily="34" charset="0"/>
              </a:rPr>
              <a:t>User</a:t>
            </a:r>
            <a:r>
              <a:rPr lang="en-US" sz="2400" baseline="0" dirty="0" smtClean="0">
                <a:solidFill>
                  <a:schemeClr val="bg1"/>
                </a:solidFill>
                <a:latin typeface="+mj-lt"/>
                <a:cs typeface="Calibri" panose="020F0502020204030204" pitchFamily="34" charset="0"/>
              </a:rPr>
              <a:t> Readiness for Space Weather Data from NOAA POR 2025 Missions</a:t>
            </a:r>
            <a:endParaRPr lang="en-US" sz="2400" dirty="0">
              <a:solidFill>
                <a:schemeClr val="bg1"/>
              </a:solidFill>
              <a:latin typeface="+mj-lt"/>
              <a:cs typeface="Calibri" panose="020F0502020204030204" pitchFamily="34" charset="0"/>
            </a:endParaRPr>
          </a:p>
          <a:p>
            <a:r>
              <a:rPr lang="en-US" sz="2000" dirty="0" smtClean="0">
                <a:solidFill>
                  <a:schemeClr val="bg1"/>
                </a:solidFill>
                <a:latin typeface="+mj-lt"/>
                <a:cs typeface="Calibri" panose="020F0502020204030204" pitchFamily="34" charset="0"/>
              </a:rPr>
              <a:t>January 14, 2025</a:t>
            </a:r>
            <a:endParaRPr lang="en-US" sz="2000" dirty="0">
              <a:solidFill>
                <a:schemeClr val="bg1"/>
              </a:solidFill>
              <a:latin typeface="+mj-lt"/>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kern="1200" baseline="0" dirty="0" smtClean="0">
                <a:solidFill>
                  <a:srgbClr val="002060"/>
                </a:solidFill>
                <a:effectLst/>
                <a:latin typeface="Arial" pitchFamily="34" charset="0"/>
                <a:ea typeface="+mn-ea"/>
                <a:cs typeface="+mn-cs"/>
              </a:rPr>
              <a:t>Introduction – January 14, 2025</a:t>
            </a:r>
            <a:endParaRPr lang="en-US" sz="800" dirty="0">
              <a:solidFill>
                <a:srgbClr val="002060"/>
              </a:solidFill>
            </a:endParaRPr>
          </a:p>
        </p:txBody>
      </p:sp>
    </p:spTree>
    <p:extLst>
      <p:ext uri="{BB962C8B-B14F-4D97-AF65-F5344CB8AC3E}">
        <p14:creationId xmlns:p14="http://schemas.microsoft.com/office/powerpoint/2010/main" val="2735722637"/>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smtClean="0">
                <a:solidFill>
                  <a:srgbClr val="002060"/>
                </a:solidFill>
                <a:effectLst/>
                <a:latin typeface="Arial" pitchFamily="34" charset="0"/>
                <a:ea typeface="Arial"/>
                <a:cs typeface="Arial"/>
                <a:sym typeface="Arial"/>
              </a:rPr>
              <a:t>Introduction – January 14, 2025</a:t>
            </a:r>
            <a:endParaRPr lang="en-US" sz="800" dirty="0">
              <a:solidFill>
                <a:srgbClr val="002060"/>
              </a:solidFill>
            </a:endParaRPr>
          </a:p>
        </p:txBody>
      </p:sp>
    </p:spTree>
    <p:extLst>
      <p:ext uri="{BB962C8B-B14F-4D97-AF65-F5344CB8AC3E}">
        <p14:creationId xmlns:p14="http://schemas.microsoft.com/office/powerpoint/2010/main" val="281586440"/>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368F21B-E883-4CA0-8318-592CFF179409}"/>
              </a:ext>
            </a:extLst>
          </p:cNvPr>
          <p:cNvGrpSpPr>
            <a:grpSpLocks noChangeAspect="1"/>
          </p:cNvGrpSpPr>
          <p:nvPr userDrawn="1"/>
        </p:nvGrpSpPr>
        <p:grpSpPr>
          <a:xfrm>
            <a:off x="10440215" y="85871"/>
            <a:ext cx="1698874" cy="811452"/>
            <a:chOff x="10533206" y="85874"/>
            <a:chExt cx="1587733" cy="758366"/>
          </a:xfrm>
        </p:grpSpPr>
        <p:grpSp>
          <p:nvGrpSpPr>
            <p:cNvPr id="19" name="Group 18">
              <a:extLst>
                <a:ext uri="{FF2B5EF4-FFF2-40B4-BE49-F238E27FC236}">
                  <a16:creationId xmlns:a16="http://schemas.microsoft.com/office/drawing/2014/main" id="{DF53435C-F143-4992-8829-06D93343CFE8}"/>
                </a:ext>
              </a:extLst>
            </p:cNvPr>
            <p:cNvGrpSpPr>
              <a:grpSpLocks noChangeAspect="1"/>
            </p:cNvGrpSpPr>
            <p:nvPr userDrawn="1"/>
          </p:nvGrpSpPr>
          <p:grpSpPr>
            <a:xfrm>
              <a:off x="10533206" y="85874"/>
              <a:ext cx="754966" cy="758366"/>
              <a:chOff x="310960" y="5520595"/>
              <a:chExt cx="1244130" cy="1249732"/>
            </a:xfrm>
          </p:grpSpPr>
          <p:sp>
            <p:nvSpPr>
              <p:cNvPr id="21" name="Oval 20">
                <a:extLst>
                  <a:ext uri="{FF2B5EF4-FFF2-40B4-BE49-F238E27FC236}">
                    <a16:creationId xmlns:a16="http://schemas.microsoft.com/office/drawing/2014/main" id="{E7B2B8CA-E3F6-4B8A-99C7-F7CF59640429}"/>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2" name="Google Shape;713;p54">
                <a:extLst>
                  <a:ext uri="{FF2B5EF4-FFF2-40B4-BE49-F238E27FC236}">
                    <a16:creationId xmlns:a16="http://schemas.microsoft.com/office/drawing/2014/main" id="{ACD25E6D-3ABC-407B-9EC0-43F738577CB1}"/>
                  </a:ext>
                </a:extLst>
              </p:cNvPr>
              <p:cNvPicPr preferRelativeResize="0">
                <a:picLocks noChangeAspect="1"/>
              </p:cNvPicPr>
              <p:nvPr userDrawn="1"/>
            </p:nvPicPr>
            <p:blipFill rotWithShape="1">
              <a:blip r:embed="rId4">
                <a:alphaModFix/>
              </a:blip>
              <a:srcRect/>
              <a:stretch/>
            </p:blipFill>
            <p:spPr>
              <a:xfrm>
                <a:off x="352774" y="5568011"/>
                <a:ext cx="1202316" cy="1202316"/>
              </a:xfrm>
              <a:prstGeom prst="rect">
                <a:avLst/>
              </a:prstGeom>
              <a:noFill/>
              <a:ln>
                <a:noFill/>
              </a:ln>
            </p:spPr>
          </p:pic>
        </p:grpSp>
        <p:pic>
          <p:nvPicPr>
            <p:cNvPr id="20" name="Picture 19">
              <a:extLst>
                <a:ext uri="{FF2B5EF4-FFF2-40B4-BE49-F238E27FC236}">
                  <a16:creationId xmlns:a16="http://schemas.microsoft.com/office/drawing/2014/main" id="{A56F9A71-A67F-4018-8D22-62485328D7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3" name="Picture 12"/>
          <p:cNvPicPr>
            <a:picLocks noChangeAspect="1"/>
          </p:cNvPicPr>
          <p:nvPr userDrawn="1"/>
        </p:nvPicPr>
        <p:blipFill>
          <a:blip r:embed="rId6"/>
          <a:stretch>
            <a:fillRect/>
          </a:stretch>
        </p:blipFill>
        <p:spPr>
          <a:xfrm>
            <a:off x="127435" y="39190"/>
            <a:ext cx="1338427" cy="864054"/>
          </a:xfrm>
          <a:prstGeom prst="rect">
            <a:avLst/>
          </a:prstGeom>
        </p:spPr>
      </p:pic>
      <p:sp>
        <p:nvSpPr>
          <p:cNvPr id="14"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smtClean="0">
                <a:solidFill>
                  <a:srgbClr val="002060"/>
                </a:solidFill>
                <a:effectLst/>
                <a:latin typeface="Arial" pitchFamily="34" charset="0"/>
                <a:ea typeface="Arial"/>
                <a:cs typeface="Arial"/>
                <a:sym typeface="Arial"/>
              </a:rPr>
              <a:t>Introduction – January 14, 2025</a:t>
            </a:r>
            <a:endParaRPr lang="en-US" sz="800" dirty="0">
              <a:solidFill>
                <a:srgbClr val="002060"/>
              </a:solidFill>
            </a:endParaRPr>
          </a:p>
        </p:txBody>
      </p:sp>
    </p:spTree>
    <p:extLst>
      <p:ext uri="{BB962C8B-B14F-4D97-AF65-F5344CB8AC3E}">
        <p14:creationId xmlns:p14="http://schemas.microsoft.com/office/powerpoint/2010/main" val="53738295"/>
      </p:ext>
    </p:extLst>
  </p:cSld>
  <p:clrMap bg1="lt1" tx1="dk1" bg2="lt2" tx2="dk2" accent1="accent1" accent2="accent2" accent3="accent3" accent4="accent4" accent5="accent5" accent6="accent6" hlink="hlink" folHlink="folHlink"/>
  <p:sldLayoutIdLst>
    <p:sldLayoutId id="2147483673" r:id="rId1"/>
    <p:sldLayoutId id="2147483677" r:id="rId2"/>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0083" y="1520647"/>
            <a:ext cx="11247956" cy="4816357"/>
          </a:xfrm>
          <a:prstGeom prst="rect">
            <a:avLst/>
          </a:prstGeom>
        </p:spPr>
      </p:pic>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p:txBody>
          <a:bodyPr/>
          <a:lstStyle/>
          <a:p>
            <a:pPr marL="0" indent="0">
              <a:buNone/>
            </a:pPr>
            <a:r>
              <a:rPr lang="en-US" dirty="0"/>
              <a:t>A</a:t>
            </a:r>
            <a:r>
              <a:rPr lang="en-US" dirty="0" smtClean="0"/>
              <a:t>genda:</a:t>
            </a:r>
            <a:endParaRPr lang="en-US" dirty="0"/>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fontScale="90000"/>
          </a:bodyPr>
          <a:lstStyle/>
          <a:p>
            <a:r>
              <a:rPr lang="en-US" smtClean="0"/>
              <a:t>User </a:t>
            </a:r>
            <a:r>
              <a:rPr lang="en-US" dirty="0" smtClean="0"/>
              <a:t>Readiness for Space Weather Data from NOAA POR 2025 Missions</a:t>
            </a:r>
            <a:endParaRPr lang="en-US" dirty="0"/>
          </a:p>
        </p:txBody>
      </p:sp>
      <p:sp>
        <p:nvSpPr>
          <p:cNvPr id="4" name="TextBox 3"/>
          <p:cNvSpPr txBox="1"/>
          <p:nvPr/>
        </p:nvSpPr>
        <p:spPr>
          <a:xfrm flipH="1">
            <a:off x="3186367" y="6078539"/>
            <a:ext cx="5569635" cy="523220"/>
          </a:xfrm>
          <a:prstGeom prst="rect">
            <a:avLst/>
          </a:prstGeom>
          <a:noFill/>
        </p:spPr>
        <p:txBody>
          <a:bodyPr wrap="square" rtlCol="0">
            <a:spAutoFit/>
          </a:bodyPr>
          <a:lstStyle/>
          <a:p>
            <a:pPr algn="ctr"/>
            <a:r>
              <a:rPr lang="en-US" sz="2800" dirty="0" smtClean="0"/>
              <a:t>The meeting will be recorded.</a:t>
            </a:r>
            <a:endParaRPr lang="en-US" sz="2800" dirty="0"/>
          </a:p>
        </p:txBody>
      </p:sp>
    </p:spTree>
    <p:extLst>
      <p:ext uri="{BB962C8B-B14F-4D97-AF65-F5344CB8AC3E}">
        <p14:creationId xmlns:p14="http://schemas.microsoft.com/office/powerpoint/2010/main" val="369775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0EE0-D9BF-4716-80F2-4740219B8CE6}"/>
              </a:ext>
            </a:extLst>
          </p:cNvPr>
          <p:cNvSpPr>
            <a:spLocks noGrp="1"/>
          </p:cNvSpPr>
          <p:nvPr>
            <p:ph type="title"/>
          </p:nvPr>
        </p:nvSpPr>
        <p:spPr/>
        <p:txBody>
          <a:bodyPr/>
          <a:lstStyle/>
          <a:p>
            <a:r>
              <a:rPr lang="en-US" dirty="0" smtClean="0"/>
              <a:t>1. Introduction</a:t>
            </a:r>
            <a:endParaRPr lang="en-US" dirty="0"/>
          </a:p>
        </p:txBody>
      </p:sp>
      <p:sp>
        <p:nvSpPr>
          <p:cNvPr id="4" name="Text Placeholder 3">
            <a:extLst>
              <a:ext uri="{FF2B5EF4-FFF2-40B4-BE49-F238E27FC236}">
                <a16:creationId xmlns:a16="http://schemas.microsoft.com/office/drawing/2014/main" id="{B74A7553-19E7-43E1-9D8E-EB18611186B4}"/>
              </a:ext>
            </a:extLst>
          </p:cNvPr>
          <p:cNvSpPr>
            <a:spLocks noGrp="1"/>
          </p:cNvSpPr>
          <p:nvPr>
            <p:ph type="body" sz="quarter" idx="11"/>
          </p:nvPr>
        </p:nvSpPr>
        <p:spPr/>
        <p:txBody>
          <a:bodyPr/>
          <a:lstStyle/>
          <a:p>
            <a:r>
              <a:rPr lang="en-US" dirty="0" smtClean="0"/>
              <a:t>Jacob Inskeep, SWFO PGD Systems Engineer</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7" y="5784194"/>
            <a:ext cx="2618855" cy="1055245"/>
          </a:xfrm>
          <a:prstGeom prst="rect">
            <a:avLst/>
          </a:prstGeom>
        </p:spPr>
      </p:pic>
    </p:spTree>
    <p:extLst>
      <p:ext uri="{BB962C8B-B14F-4D97-AF65-F5344CB8AC3E}">
        <p14:creationId xmlns:p14="http://schemas.microsoft.com/office/powerpoint/2010/main" val="285457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fontScale="90000"/>
          </a:bodyPr>
          <a:lstStyle/>
          <a:p>
            <a:r>
              <a:rPr lang="en-US" dirty="0" smtClean="0"/>
              <a:t>NOAA </a:t>
            </a:r>
            <a:r>
              <a:rPr lang="en-US" dirty="0" err="1" smtClean="0"/>
              <a:t>SpWx</a:t>
            </a:r>
            <a:r>
              <a:rPr lang="en-US" dirty="0" smtClean="0"/>
              <a:t> Data: Provision to Users</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895666000"/>
              </p:ext>
            </p:extLst>
          </p:nvPr>
        </p:nvGraphicFramePr>
        <p:xfrm>
          <a:off x="-21772" y="955402"/>
          <a:ext cx="12191999" cy="5607282"/>
        </p:xfrm>
        <a:graphic>
          <a:graphicData uri="http://schemas.openxmlformats.org/drawingml/2006/table">
            <a:tbl>
              <a:tblPr firstRow="1" firstCol="1" bandRow="1">
                <a:tableStyleId>{5C22544A-7EE6-4342-B048-85BDC9FD1C3A}</a:tableStyleId>
              </a:tblPr>
              <a:tblGrid>
                <a:gridCol w="1698172">
                  <a:extLst>
                    <a:ext uri="{9D8B030D-6E8A-4147-A177-3AD203B41FA5}">
                      <a16:colId xmlns:a16="http://schemas.microsoft.com/office/drawing/2014/main" val="1032385583"/>
                    </a:ext>
                  </a:extLst>
                </a:gridCol>
                <a:gridCol w="2768009">
                  <a:extLst>
                    <a:ext uri="{9D8B030D-6E8A-4147-A177-3AD203B41FA5}">
                      <a16:colId xmlns:a16="http://schemas.microsoft.com/office/drawing/2014/main" val="2316750606"/>
                    </a:ext>
                  </a:extLst>
                </a:gridCol>
                <a:gridCol w="2105247">
                  <a:extLst>
                    <a:ext uri="{9D8B030D-6E8A-4147-A177-3AD203B41FA5}">
                      <a16:colId xmlns:a16="http://schemas.microsoft.com/office/drawing/2014/main" val="3792094368"/>
                    </a:ext>
                  </a:extLst>
                </a:gridCol>
                <a:gridCol w="1286539">
                  <a:extLst>
                    <a:ext uri="{9D8B030D-6E8A-4147-A177-3AD203B41FA5}">
                      <a16:colId xmlns:a16="http://schemas.microsoft.com/office/drawing/2014/main" val="196007770"/>
                    </a:ext>
                  </a:extLst>
                </a:gridCol>
                <a:gridCol w="839972">
                  <a:extLst>
                    <a:ext uri="{9D8B030D-6E8A-4147-A177-3AD203B41FA5}">
                      <a16:colId xmlns:a16="http://schemas.microsoft.com/office/drawing/2014/main" val="2302442406"/>
                    </a:ext>
                  </a:extLst>
                </a:gridCol>
                <a:gridCol w="1743740">
                  <a:extLst>
                    <a:ext uri="{9D8B030D-6E8A-4147-A177-3AD203B41FA5}">
                      <a16:colId xmlns:a16="http://schemas.microsoft.com/office/drawing/2014/main" val="4166498990"/>
                    </a:ext>
                  </a:extLst>
                </a:gridCol>
                <a:gridCol w="1750320">
                  <a:extLst>
                    <a:ext uri="{9D8B030D-6E8A-4147-A177-3AD203B41FA5}">
                      <a16:colId xmlns:a16="http://schemas.microsoft.com/office/drawing/2014/main" val="1841960860"/>
                    </a:ext>
                  </a:extLst>
                </a:gridCol>
              </a:tblGrid>
              <a:tr h="129540">
                <a:tc>
                  <a:txBody>
                    <a:bodyPr/>
                    <a:lstStyle/>
                    <a:p>
                      <a:pPr marL="0" marR="0">
                        <a:lnSpc>
                          <a:spcPct val="107000"/>
                        </a:lnSpc>
                        <a:spcBef>
                          <a:spcPts val="0"/>
                        </a:spcBef>
                        <a:spcAft>
                          <a:spcPts val="0"/>
                        </a:spcAft>
                      </a:pPr>
                      <a:r>
                        <a:rPr lang="en-US" sz="1800" dirty="0">
                          <a:effectLst/>
                        </a:rPr>
                        <a:t>Space </a:t>
                      </a:r>
                      <a:r>
                        <a:rPr lang="en-US" sz="1800" dirty="0" err="1">
                          <a:effectLst/>
                        </a:rPr>
                        <a:t>Wx</a:t>
                      </a:r>
                      <a:r>
                        <a:rPr lang="en-US" sz="1800" dirty="0">
                          <a:effectLst/>
                        </a:rPr>
                        <a:t> Region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smtClean="0">
                          <a:effectLst/>
                        </a:rPr>
                        <a:t>Observation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NOAA (or other Agency) Mission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Sensor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Data Start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Operational Data Access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a:effectLst/>
                        </a:rPr>
                        <a:t>Retrospective Data Access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7684863"/>
                  </a:ext>
                </a:extLst>
              </a:tr>
              <a:tr h="0">
                <a:tc rowSpan="4">
                  <a:txBody>
                    <a:bodyPr/>
                    <a:lstStyle/>
                    <a:p>
                      <a:pPr marL="0" marR="0">
                        <a:lnSpc>
                          <a:spcPct val="107000"/>
                        </a:lnSpc>
                        <a:spcBef>
                          <a:spcPts val="0"/>
                        </a:spcBef>
                        <a:spcAft>
                          <a:spcPts val="0"/>
                        </a:spcAft>
                      </a:pPr>
                      <a:r>
                        <a:rPr lang="en-US" sz="1800" dirty="0">
                          <a:effectLst/>
                        </a:rPr>
                        <a:t>Sun (corona)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EUV imagery, </a:t>
                      </a:r>
                      <a:endParaRPr lang="en-US" sz="2800" dirty="0">
                        <a:effectLst/>
                      </a:endParaRPr>
                    </a:p>
                    <a:p>
                      <a:pPr marL="0" marR="0">
                        <a:lnSpc>
                          <a:spcPct val="107000"/>
                        </a:lnSpc>
                        <a:spcBef>
                          <a:spcPts val="0"/>
                        </a:spcBef>
                        <a:spcAft>
                          <a:spcPts val="0"/>
                        </a:spcAft>
                      </a:pPr>
                      <a:r>
                        <a:rPr lang="en-US" sz="1800" dirty="0" smtClean="0">
                          <a:effectLst/>
                        </a:rPr>
                        <a:t>EUV and X-ray  irradiance</a:t>
                      </a:r>
                      <a:endParaRPr lang="en-US" sz="2800" dirty="0">
                        <a:effectLst/>
                      </a:endParaRPr>
                    </a:p>
                  </a:txBody>
                  <a:tcPr marL="68580" marR="68580" marT="0" marB="0"/>
                </a:tc>
                <a:tc>
                  <a:txBody>
                    <a:bodyPr/>
                    <a:lstStyle/>
                    <a:p>
                      <a:pPr marL="0" marR="0">
                        <a:lnSpc>
                          <a:spcPct val="107000"/>
                        </a:lnSpc>
                        <a:spcBef>
                          <a:spcPts val="0"/>
                        </a:spcBef>
                        <a:spcAft>
                          <a:spcPts val="0"/>
                        </a:spcAft>
                      </a:pPr>
                      <a:r>
                        <a:rPr lang="en-US" sz="1800" dirty="0" smtClean="0">
                          <a:effectLst/>
                        </a:rPr>
                        <a:t>GOES-16</a:t>
                      </a:r>
                      <a:r>
                        <a:rPr lang="en-US" sz="1800" baseline="0" dirty="0" smtClean="0">
                          <a:effectLst/>
                        </a:rPr>
                        <a:t> to -19</a:t>
                      </a:r>
                      <a:r>
                        <a:rPr lang="en-US" sz="1800" dirty="0" smtClean="0">
                          <a:effectLst/>
                        </a:rPr>
                        <a:t> </a:t>
                      </a:r>
                      <a:r>
                        <a:rPr lang="en-US" sz="1800" dirty="0">
                          <a:effectLst/>
                        </a:rPr>
                        <a:t>(4)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SUVI, EUVS, XRS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2016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smtClean="0">
                          <a:effectLst/>
                          <a:latin typeface="+mn-lt"/>
                          <a:ea typeface="+mn-ea"/>
                          <a:cs typeface="+mn-cs"/>
                        </a:rPr>
                        <a:t>SWPC: X-ray</a:t>
                      </a:r>
                      <a:r>
                        <a:rPr lang="en-US" sz="1800" baseline="0" dirty="0" smtClean="0">
                          <a:effectLst/>
                          <a:latin typeface="+mn-lt"/>
                          <a:ea typeface="+mn-ea"/>
                          <a:cs typeface="+mn-cs"/>
                        </a:rPr>
                        <a:t> irradiance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smtClean="0">
                          <a:effectLst/>
                        </a:rPr>
                        <a:t>NCEI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1565703"/>
                  </a:ext>
                </a:extLst>
              </a:tr>
              <a:tr h="0">
                <a:tc vMerge="1">
                  <a:txBody>
                    <a:bodyPr/>
                    <a:lstStyle/>
                    <a:p>
                      <a:endParaRPr lang="en-US"/>
                    </a:p>
                  </a:txBody>
                  <a:tcPr/>
                </a:tc>
                <a:tc rowSpan="3">
                  <a:txBody>
                    <a:bodyPr/>
                    <a:lstStyle/>
                    <a:p>
                      <a:pPr marL="0" marR="0">
                        <a:lnSpc>
                          <a:spcPct val="107000"/>
                        </a:lnSpc>
                        <a:spcBef>
                          <a:spcPts val="0"/>
                        </a:spcBef>
                        <a:spcAft>
                          <a:spcPts val="0"/>
                        </a:spcAft>
                      </a:pPr>
                      <a:r>
                        <a:rPr lang="en-US" sz="1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NASA/SOHO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LASCO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1997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mn-lt"/>
                          <a:cs typeface="Arial" panose="020B0604020202020204" pitchFamily="34" charset="0"/>
                        </a:rPr>
                        <a:t> </a:t>
                      </a:r>
                      <a:r>
                        <a:rPr lang="en-US" sz="1800" dirty="0" smtClean="0">
                          <a:solidFill>
                            <a:schemeClr val="bg1"/>
                          </a:solidFill>
                          <a:effectLst/>
                          <a:latin typeface="+mn-lt"/>
                          <a:cs typeface="Arial" panose="020B0604020202020204" pitchFamily="34" charset="0"/>
                        </a:rPr>
                        <a:t>Display</a:t>
                      </a:r>
                      <a:r>
                        <a:rPr lang="en-US" sz="1800" baseline="0" dirty="0" smtClean="0">
                          <a:solidFill>
                            <a:schemeClr val="bg1"/>
                          </a:solidFill>
                          <a:effectLst/>
                          <a:latin typeface="+mn-lt"/>
                          <a:cs typeface="Arial" panose="020B0604020202020204" pitchFamily="34" charset="0"/>
                        </a:rPr>
                        <a:t> only</a:t>
                      </a:r>
                      <a:endParaRPr lang="en-US" sz="1800" dirty="0">
                        <a:effectLst/>
                        <a:latin typeface="+mn-lt"/>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dirty="0">
                          <a:solidFill>
                            <a:schemeClr val="bg1"/>
                          </a:solidFill>
                          <a:effectLst/>
                        </a:rPr>
                        <a:t> </a:t>
                      </a:r>
                      <a:r>
                        <a:rPr lang="en-US" sz="1800" dirty="0" smtClean="0">
                          <a:solidFill>
                            <a:schemeClr val="bg1"/>
                          </a:solidFill>
                          <a:effectLst/>
                        </a:rPr>
                        <a:t>NA</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596312640"/>
                  </a:ext>
                </a:extLst>
              </a:tr>
              <a:tr h="207569">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a:effectLst/>
                        </a:rPr>
                        <a:t>GOES-19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CCOR-1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marL="0" marR="0">
                        <a:lnSpc>
                          <a:spcPct val="107000"/>
                        </a:lnSpc>
                        <a:spcBef>
                          <a:spcPts val="0"/>
                        </a:spcBef>
                        <a:spcAft>
                          <a:spcPts val="0"/>
                        </a:spcAft>
                      </a:pPr>
                      <a:r>
                        <a:rPr lang="en-US" sz="1800" dirty="0" smtClean="0">
                          <a:effectLst/>
                          <a:latin typeface="+mn-lt"/>
                          <a:ea typeface="Calibri" panose="020F0502020204030204" pitchFamily="34" charset="0"/>
                          <a:cs typeface="Arial" panose="020B0604020202020204" pitchFamily="34" charset="0"/>
                        </a:rPr>
                        <a:t>SWPC</a:t>
                      </a:r>
                      <a:endParaRPr lang="en-US" sz="1800" dirty="0">
                        <a:effectLst/>
                        <a:latin typeface="+mn-lt"/>
                        <a:ea typeface="Calibri" panose="020F0502020204030204" pitchFamily="34" charset="0"/>
                        <a:cs typeface="Arial" panose="020B0604020202020204" pitchFamily="34" charset="0"/>
                      </a:endParaRPr>
                    </a:p>
                  </a:txBody>
                  <a:tcPr marL="68580" marR="68580" marT="0" marB="0"/>
                </a:tc>
                <a:tc rowSpan="4">
                  <a:txBody>
                    <a:bodyPr/>
                    <a:lstStyle/>
                    <a:p>
                      <a:pPr marL="0" marR="0">
                        <a:lnSpc>
                          <a:spcPct val="107000"/>
                        </a:lnSpc>
                        <a:spcBef>
                          <a:spcPts val="0"/>
                        </a:spcBef>
                        <a:spcAft>
                          <a:spcPts val="0"/>
                        </a:spcAft>
                      </a:pPr>
                      <a:r>
                        <a:rPr lang="en-US" sz="1800" dirty="0" smtClean="0">
                          <a:effectLst/>
                        </a:rPr>
                        <a:t>NCEI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3958994"/>
                  </a:ext>
                </a:extLst>
              </a:tr>
              <a:tr h="209641">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rPr>
                        <a:t>SWFO-L1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CCOR-2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2026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sz="1800" dirty="0">
                        <a:latin typeface="+mn-lt"/>
                        <a:cs typeface="Arial" panose="020B060402020202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932220161"/>
                  </a:ext>
                </a:extLst>
              </a:tr>
              <a:tr h="0">
                <a:tc rowSpan="4">
                  <a:txBody>
                    <a:bodyPr/>
                    <a:lstStyle/>
                    <a:p>
                      <a:pPr marL="0" marR="0">
                        <a:lnSpc>
                          <a:spcPct val="107000"/>
                        </a:lnSpc>
                        <a:spcBef>
                          <a:spcPts val="0"/>
                        </a:spcBef>
                        <a:spcAft>
                          <a:spcPts val="0"/>
                        </a:spcAft>
                      </a:pPr>
                      <a:r>
                        <a:rPr lang="en-US" sz="1800">
                          <a:effectLst/>
                        </a:rPr>
                        <a:t>Heliosphere (solar wind at L1; particles at L1 or at GEO)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L1: Plasma, B-field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DSCOVR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FC,  MAG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marL="0" marR="0">
                        <a:lnSpc>
                          <a:spcPct val="107000"/>
                        </a:lnSpc>
                        <a:spcBef>
                          <a:spcPts val="0"/>
                        </a:spcBef>
                        <a:spcAft>
                          <a:spcPts val="0"/>
                        </a:spcAft>
                      </a:pPr>
                      <a:endParaRPr lang="en-US" sz="1800" dirty="0">
                        <a:effectLst/>
                        <a:latin typeface="+mn-lt"/>
                        <a:ea typeface="Calibri" panose="020F0502020204030204" pitchFamily="34" charset="0"/>
                        <a:cs typeface="Arial" panose="020B0604020202020204" pitchFamily="34" charset="0"/>
                      </a:endParaRPr>
                    </a:p>
                  </a:txBody>
                  <a:tcPr marL="68580" marR="68580" marT="0" marB="0"/>
                </a:tc>
                <a:tc vMerge="1">
                  <a:txBody>
                    <a:bodyPr/>
                    <a:lstStyle/>
                    <a:p>
                      <a:pPr marL="0" marR="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736532"/>
                  </a:ext>
                </a:extLst>
              </a:tr>
              <a:tr h="586994">
                <a:tc vMerge="1">
                  <a:txBody>
                    <a:bodyPr/>
                    <a:lstStyle/>
                    <a:p>
                      <a:endParaRPr lang="en-US"/>
                    </a:p>
                  </a:txBody>
                  <a:tcPr/>
                </a:tc>
                <a:tc>
                  <a:txBody>
                    <a:bodyPr/>
                    <a:lstStyle/>
                    <a:p>
                      <a:pPr marL="0" marR="0">
                        <a:lnSpc>
                          <a:spcPct val="107000"/>
                        </a:lnSpc>
                        <a:spcBef>
                          <a:spcPts val="0"/>
                        </a:spcBef>
                        <a:spcAft>
                          <a:spcPts val="0"/>
                        </a:spcAft>
                      </a:pPr>
                      <a:r>
                        <a:rPr lang="en-US" sz="1800">
                          <a:effectLst/>
                        </a:rPr>
                        <a:t>L1: Plasma, B-field;</a:t>
                      </a:r>
                      <a:endParaRPr lang="en-US" sz="2800">
                        <a:effectLst/>
                      </a:endParaRPr>
                    </a:p>
                    <a:p>
                      <a:pPr marL="0" marR="0">
                        <a:lnSpc>
                          <a:spcPct val="107000"/>
                        </a:lnSpc>
                        <a:spcBef>
                          <a:spcPts val="0"/>
                        </a:spcBef>
                        <a:spcAft>
                          <a:spcPts val="0"/>
                        </a:spcAft>
                      </a:pPr>
                      <a:r>
                        <a:rPr lang="en-US" sz="1800">
                          <a:effectLst/>
                        </a:rPr>
                        <a:t>Suprathermal particle flux</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SWFO-L1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SWiPS, STIS, MAG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sz="1800" dirty="0">
                        <a:latin typeface="+mn-lt"/>
                        <a:cs typeface="Arial" panose="020B060402020202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856199137"/>
                  </a:ext>
                </a:extLst>
              </a:tr>
              <a:tr h="617833">
                <a:tc vMerge="1">
                  <a:txBody>
                    <a:bodyPr/>
                    <a:lstStyle/>
                    <a:p>
                      <a:endParaRPr lang="en-US"/>
                    </a:p>
                  </a:txBody>
                  <a:tcPr/>
                </a:tc>
                <a:tc>
                  <a:txBody>
                    <a:bodyPr/>
                    <a:lstStyle/>
                    <a:p>
                      <a:pPr marL="0" marR="0">
                        <a:lnSpc>
                          <a:spcPct val="107000"/>
                        </a:lnSpc>
                        <a:spcBef>
                          <a:spcPts val="0"/>
                        </a:spcBef>
                        <a:spcAft>
                          <a:spcPts val="0"/>
                        </a:spcAft>
                      </a:pPr>
                      <a:r>
                        <a:rPr lang="en-US" sz="1800" dirty="0">
                          <a:effectLst/>
                        </a:rPr>
                        <a:t>L1: Plasma, B-field;</a:t>
                      </a:r>
                      <a:endParaRPr lang="en-US" sz="2800" dirty="0">
                        <a:effectLst/>
                      </a:endParaRPr>
                    </a:p>
                    <a:p>
                      <a:pPr marL="0" marR="0">
                        <a:lnSpc>
                          <a:spcPct val="107000"/>
                        </a:lnSpc>
                        <a:spcBef>
                          <a:spcPts val="0"/>
                        </a:spcBef>
                        <a:spcAft>
                          <a:spcPts val="0"/>
                        </a:spcAft>
                      </a:pPr>
                      <a:r>
                        <a:rPr lang="en-US" sz="1800" dirty="0" err="1" smtClean="0">
                          <a:effectLst/>
                        </a:rPr>
                        <a:t>Suprathermal+SEP</a:t>
                      </a:r>
                      <a:r>
                        <a:rPr lang="en-US" sz="1800" dirty="0" smtClean="0">
                          <a:effectLst/>
                        </a:rPr>
                        <a:t> </a:t>
                      </a:r>
                      <a:r>
                        <a:rPr lang="en-US" sz="1800" dirty="0">
                          <a:effectLst/>
                        </a:rPr>
                        <a:t>flux</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NASA/ACE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SWEPAM, EPAM, MAG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1997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dirty="0"/>
                    </a:p>
                  </a:txBody>
                  <a:tcPr marL="68580" marR="68580" marT="0" marB="0"/>
                </a:tc>
                <a:tc>
                  <a:txBody>
                    <a:bodyPr/>
                    <a:lstStyle/>
                    <a:p>
                      <a:pPr marL="0" marR="0">
                        <a:lnSpc>
                          <a:spcPct val="107000"/>
                        </a:lnSpc>
                        <a:spcBef>
                          <a:spcPts val="0"/>
                        </a:spcBef>
                        <a:spcAft>
                          <a:spcPts val="0"/>
                        </a:spcAft>
                      </a:pPr>
                      <a:r>
                        <a:rPr lang="en-US" sz="1800" dirty="0">
                          <a:solidFill>
                            <a:schemeClr val="bg1"/>
                          </a:solidFill>
                          <a:effectLst/>
                        </a:rPr>
                        <a:t> </a:t>
                      </a:r>
                      <a:r>
                        <a:rPr lang="en-US" sz="1800" dirty="0" smtClean="0">
                          <a:solidFill>
                            <a:schemeClr val="bg1"/>
                          </a:solidFill>
                          <a:effectLst/>
                        </a:rPr>
                        <a:t>NA</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189991684"/>
                  </a:ext>
                </a:extLst>
              </a:tr>
              <a:tr h="586994">
                <a:tc vMerge="1">
                  <a:txBody>
                    <a:bodyPr/>
                    <a:lstStyle/>
                    <a:p>
                      <a:endParaRPr lang="en-US"/>
                    </a:p>
                  </a:txBody>
                  <a:tcPr/>
                </a:tc>
                <a:tc>
                  <a:txBody>
                    <a:bodyPr/>
                    <a:lstStyle/>
                    <a:p>
                      <a:pPr marL="0" marR="0">
                        <a:lnSpc>
                          <a:spcPct val="107000"/>
                        </a:lnSpc>
                        <a:spcBef>
                          <a:spcPts val="0"/>
                        </a:spcBef>
                        <a:spcAft>
                          <a:spcPts val="0"/>
                        </a:spcAft>
                      </a:pPr>
                      <a:r>
                        <a:rPr lang="en-US" sz="1800" dirty="0">
                          <a:effectLst/>
                        </a:rPr>
                        <a:t>GEO: </a:t>
                      </a:r>
                      <a:r>
                        <a:rPr lang="en-US" sz="1800" dirty="0" smtClean="0">
                          <a:effectLst/>
                        </a:rPr>
                        <a:t>SEP flux</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marL="0" marR="0">
                        <a:lnSpc>
                          <a:spcPct val="107000"/>
                        </a:lnSpc>
                        <a:spcBef>
                          <a:spcPts val="0"/>
                        </a:spcBef>
                        <a:spcAft>
                          <a:spcPts val="0"/>
                        </a:spcAft>
                      </a:pPr>
                      <a:r>
                        <a:rPr lang="en-US" sz="1800">
                          <a:effectLst/>
                        </a:rPr>
                        <a:t>GOES-16 to -19 (4)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SEISS (SGPS, EHIS)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r>
                        <a:rPr lang="en-US" dirty="0" smtClean="0"/>
                        <a:t>SWPC: Select</a:t>
                      </a:r>
                      <a:r>
                        <a:rPr lang="en-US" baseline="0" dirty="0" smtClean="0"/>
                        <a:t>ed channels</a:t>
                      </a:r>
                      <a:endParaRPr lang="en-US" dirty="0"/>
                    </a:p>
                  </a:txBody>
                  <a:tcPr marL="68580" marR="68580" marT="0" marB="0"/>
                </a:tc>
                <a:tc rowSpan="3">
                  <a:txBody>
                    <a:bodyPr/>
                    <a:lstStyle/>
                    <a:p>
                      <a:pPr marL="0" marR="0">
                        <a:lnSpc>
                          <a:spcPct val="107000"/>
                        </a:lnSpc>
                        <a:spcBef>
                          <a:spcPts val="0"/>
                        </a:spcBef>
                        <a:spcAft>
                          <a:spcPts val="0"/>
                        </a:spcAft>
                      </a:pPr>
                      <a:r>
                        <a:rPr lang="en-US" sz="1800" dirty="0">
                          <a:effectLst/>
                        </a:rPr>
                        <a:t>NCEI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7404685"/>
                  </a:ext>
                </a:extLst>
              </a:tr>
              <a:tr h="83856">
                <a:tc rowSpan="2">
                  <a:txBody>
                    <a:bodyPr/>
                    <a:lstStyle/>
                    <a:p>
                      <a:pPr marL="0" marR="0">
                        <a:lnSpc>
                          <a:spcPct val="107000"/>
                        </a:lnSpc>
                        <a:spcBef>
                          <a:spcPts val="0"/>
                        </a:spcBef>
                        <a:spcAft>
                          <a:spcPts val="0"/>
                        </a:spcAft>
                      </a:pPr>
                      <a:r>
                        <a:rPr lang="en-US" sz="1800">
                          <a:effectLst/>
                        </a:rPr>
                        <a:t>Magnetosphere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07000"/>
                        </a:lnSpc>
                        <a:spcBef>
                          <a:spcPts val="0"/>
                        </a:spcBef>
                        <a:spcAft>
                          <a:spcPts val="0"/>
                        </a:spcAft>
                      </a:pPr>
                      <a:r>
                        <a:rPr lang="en-US" sz="1800">
                          <a:effectLst/>
                        </a:rPr>
                        <a:t>GEO: Particle flux, </a:t>
                      </a:r>
                      <a:endParaRPr lang="en-US" sz="2800">
                        <a:effectLst/>
                      </a:endParaRPr>
                    </a:p>
                    <a:p>
                      <a:pPr marL="0" marR="0">
                        <a:lnSpc>
                          <a:spcPct val="107000"/>
                        </a:lnSpc>
                        <a:spcBef>
                          <a:spcPts val="0"/>
                        </a:spcBef>
                        <a:spcAft>
                          <a:spcPts val="0"/>
                        </a:spcAft>
                      </a:pPr>
                      <a:r>
                        <a:rPr lang="en-US" sz="1800">
                          <a:effectLst/>
                        </a:rPr>
                        <a:t>B-field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rowSpan="2">
                  <a:txBody>
                    <a:bodyPr/>
                    <a:lstStyle/>
                    <a:p>
                      <a:pPr marL="0" marR="0">
                        <a:lnSpc>
                          <a:spcPct val="107000"/>
                        </a:lnSpc>
                        <a:spcBef>
                          <a:spcPts val="0"/>
                        </a:spcBef>
                        <a:spcAft>
                          <a:spcPts val="0"/>
                        </a:spcAft>
                      </a:pPr>
                      <a:r>
                        <a:rPr lang="en-US" sz="1800">
                          <a:effectLst/>
                        </a:rPr>
                        <a:t>SEISS (MPS-Lo, -Hi), MAG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ct val="107000"/>
                        </a:lnSpc>
                        <a:spcBef>
                          <a:spcPts val="0"/>
                        </a:spcBef>
                        <a:spcAft>
                          <a:spcPts val="0"/>
                        </a:spcAft>
                      </a:pPr>
                      <a:r>
                        <a:rPr lang="en-US" sz="1800" dirty="0">
                          <a:effectLst/>
                        </a:rPr>
                        <a:t>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97119334"/>
                  </a:ext>
                </a:extLst>
              </a:tr>
              <a:tr h="50313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smtClean="0">
                          <a:effectLst/>
                          <a:latin typeface="+mn-lt"/>
                          <a:ea typeface="Calibri" panose="020F0502020204030204" pitchFamily="34" charset="0"/>
                          <a:cs typeface="Arial" panose="020B0604020202020204" pitchFamily="34" charset="0"/>
                        </a:rPr>
                        <a:t>SWPC: 2MeV</a:t>
                      </a:r>
                      <a:r>
                        <a:rPr lang="en-US" sz="1800" baseline="0" dirty="0" smtClean="0">
                          <a:effectLst/>
                          <a:latin typeface="+mn-lt"/>
                          <a:ea typeface="Calibri" panose="020F0502020204030204" pitchFamily="34" charset="0"/>
                          <a:cs typeface="Arial" panose="020B0604020202020204" pitchFamily="34" charset="0"/>
                        </a:rPr>
                        <a:t> flux, B-field</a:t>
                      </a:r>
                      <a:endParaRPr lang="en-US" sz="1800" dirty="0">
                        <a:effectLst/>
                        <a:latin typeface="+mn-lt"/>
                        <a:ea typeface="Calibri" panose="020F0502020204030204" pitchFamily="34" charset="0"/>
                        <a:cs typeface="Arial" panose="020B060402020202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264052838"/>
                  </a:ext>
                </a:extLst>
              </a:tr>
              <a:tr h="0">
                <a:tc>
                  <a:txBody>
                    <a:bodyPr/>
                    <a:lstStyle/>
                    <a:p>
                      <a:pPr marL="0" marR="0">
                        <a:lnSpc>
                          <a:spcPct val="107000"/>
                        </a:lnSpc>
                        <a:spcBef>
                          <a:spcPts val="0"/>
                        </a:spcBef>
                        <a:spcAft>
                          <a:spcPts val="0"/>
                        </a:spcAft>
                      </a:pPr>
                      <a:r>
                        <a:rPr lang="en-US" sz="1800">
                          <a:effectLst/>
                        </a:rPr>
                        <a:t>Ionosphere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Electron density profile, plasma drift velocity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COSMIC-2 (7)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TGRS</a:t>
                      </a:r>
                    </a:p>
                    <a:p>
                      <a:pPr marL="0" marR="0">
                        <a:lnSpc>
                          <a:spcPct val="107000"/>
                        </a:lnSpc>
                        <a:spcBef>
                          <a:spcPts val="0"/>
                        </a:spcBef>
                        <a:spcAft>
                          <a:spcPts val="0"/>
                        </a:spcAft>
                      </a:pPr>
                      <a:r>
                        <a:rPr lang="en-US" sz="1800">
                          <a:effectLst/>
                        </a:rPr>
                        <a:t>IVM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mn-lt"/>
                        </a:rPr>
                        <a:t>UCAR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UCAR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812267"/>
                  </a:ext>
                </a:extLst>
              </a:tr>
            </a:tbl>
          </a:graphicData>
        </a:graphic>
      </p:graphicFrame>
    </p:spTree>
    <p:extLst>
      <p:ext uri="{BB962C8B-B14F-4D97-AF65-F5344CB8AC3E}">
        <p14:creationId xmlns:p14="http://schemas.microsoft.com/office/powerpoint/2010/main" val="1448570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2414954" y="1016034"/>
            <a:ext cx="7295772" cy="5675711"/>
          </a:xfrm>
        </p:spPr>
        <p:txBody>
          <a:bodyPr>
            <a:normAutofit/>
          </a:bodyPr>
          <a:lstStyle/>
          <a:p>
            <a:pPr marL="0" indent="0">
              <a:buNone/>
            </a:pPr>
            <a:r>
              <a:rPr lang="en-US" sz="2000" dirty="0" smtClean="0"/>
              <a:t>The Program of Record 2025 for NOAA’s space weather observations contains satellite systems, instruments, and interagency data exchanges:</a:t>
            </a:r>
          </a:p>
          <a:p>
            <a:r>
              <a:rPr lang="en-US" sz="2000" dirty="0"/>
              <a:t>DSCOVR at Lagrange 1 (L1)</a:t>
            </a:r>
          </a:p>
          <a:p>
            <a:r>
              <a:rPr lang="en-US" sz="2000" dirty="0" smtClean="0"/>
              <a:t>Operationally used data from NASA’s </a:t>
            </a:r>
            <a:r>
              <a:rPr lang="en-US" sz="2000" dirty="0"/>
              <a:t>LASCO and ACE at L1</a:t>
            </a:r>
          </a:p>
          <a:p>
            <a:r>
              <a:rPr lang="en-US" sz="2000" dirty="0"/>
              <a:t>SWFO-L1 at </a:t>
            </a:r>
            <a:r>
              <a:rPr lang="en-US" sz="2000" dirty="0" smtClean="0"/>
              <a:t>L1 (planned for 2025)</a:t>
            </a:r>
            <a:endParaRPr lang="en-US" sz="2000" dirty="0"/>
          </a:p>
          <a:p>
            <a:r>
              <a:rPr lang="en-US" sz="2000" dirty="0" err="1" smtClean="0"/>
              <a:t>SpWx</a:t>
            </a:r>
            <a:r>
              <a:rPr lang="en-US" sz="2000" dirty="0" smtClean="0"/>
              <a:t> data from GOES-16 to GOES-19 (4 satellites) at GEO</a:t>
            </a:r>
          </a:p>
          <a:p>
            <a:pPr lvl="1"/>
            <a:r>
              <a:rPr lang="en-US" sz="1800" dirty="0" smtClean="0"/>
              <a:t>GOES-19 hosts SWFO’s CCOR-1 instrument</a:t>
            </a:r>
          </a:p>
          <a:p>
            <a:r>
              <a:rPr lang="en-US" sz="2000" dirty="0" smtClean="0"/>
              <a:t>Data from NASA’s GOLD at GEO</a:t>
            </a:r>
          </a:p>
          <a:p>
            <a:r>
              <a:rPr lang="en-US" sz="2000" dirty="0" smtClean="0"/>
              <a:t>COSMIC-2 (7 satellites) at LEO</a:t>
            </a:r>
          </a:p>
          <a:p>
            <a:r>
              <a:rPr lang="en-US" sz="2000" dirty="0" smtClean="0"/>
              <a:t>POES at LEO</a:t>
            </a:r>
          </a:p>
          <a:p>
            <a:endParaRPr lang="en-US" sz="2000" dirty="0" smtClean="0"/>
          </a:p>
          <a:p>
            <a:pPr marL="0" indent="0">
              <a:buNone/>
            </a:pPr>
            <a:r>
              <a:rPr lang="en-US" sz="2000" u="sng" dirty="0" smtClean="0"/>
              <a:t>Note</a:t>
            </a:r>
            <a:r>
              <a:rPr lang="en-US" sz="2000" dirty="0" smtClean="0"/>
              <a:t>: NOAA will also be using near-real-time data from NASA’s IMAP and PUNCH missions with both planned to launch in 2025. However there are no plans for NOAA to archive or distribute these data to retrospective users.</a:t>
            </a:r>
            <a:endParaRPr lang="en-US" sz="2000" dirty="0"/>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lstStyle/>
          <a:p>
            <a:r>
              <a:rPr lang="en-US" dirty="0" smtClean="0"/>
              <a:t>NOAA’s Program of Record 2025</a:t>
            </a:r>
            <a:endParaRPr lang="en-US" dirty="0"/>
          </a:p>
        </p:txBody>
      </p:sp>
      <p:pic>
        <p:nvPicPr>
          <p:cNvPr id="4" name="Google Shape;79;p5"/>
          <p:cNvPicPr preferRelativeResize="0"/>
          <p:nvPr/>
        </p:nvPicPr>
        <p:blipFill rotWithShape="1">
          <a:blip r:embed="rId5">
            <a:alphaModFix/>
          </a:blip>
          <a:srcRect/>
          <a:stretch/>
        </p:blipFill>
        <p:spPr>
          <a:xfrm>
            <a:off x="97371" y="2668998"/>
            <a:ext cx="2224240" cy="2139708"/>
          </a:xfrm>
          <a:prstGeom prst="rect">
            <a:avLst/>
          </a:prstGeom>
          <a:noFill/>
          <a:ln>
            <a:noFill/>
          </a:ln>
        </p:spPr>
      </p:pic>
      <p:sp>
        <p:nvSpPr>
          <p:cNvPr id="5" name="Google Shape;82;p5"/>
          <p:cNvSpPr txBox="1"/>
          <p:nvPr/>
        </p:nvSpPr>
        <p:spPr>
          <a:xfrm>
            <a:off x="395807" y="4746067"/>
            <a:ext cx="162736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Arial"/>
                <a:ea typeface="Arial"/>
                <a:cs typeface="Arial"/>
                <a:sym typeface="Arial"/>
              </a:rPr>
              <a:t>COSMIC-2 (2019)</a:t>
            </a:r>
            <a:endParaRPr sz="1400" b="0" i="1" u="none" strike="noStrike" cap="none" dirty="0">
              <a:solidFill>
                <a:srgbClr val="000000"/>
              </a:solidFill>
              <a:latin typeface="Arial"/>
              <a:ea typeface="Arial"/>
              <a:cs typeface="Arial"/>
              <a:sym typeface="Arial"/>
            </a:endParaRPr>
          </a:p>
        </p:txBody>
      </p:sp>
      <p:sp>
        <p:nvSpPr>
          <p:cNvPr id="7" name="Google Shape;84;p5"/>
          <p:cNvSpPr txBox="1"/>
          <p:nvPr/>
        </p:nvSpPr>
        <p:spPr>
          <a:xfrm>
            <a:off x="9992212" y="2934949"/>
            <a:ext cx="184821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smtClean="0">
                <a:solidFill>
                  <a:srgbClr val="000000"/>
                </a:solidFill>
                <a:latin typeface="Arial"/>
                <a:ea typeface="Arial"/>
                <a:cs typeface="Arial"/>
                <a:sym typeface="Arial"/>
              </a:rPr>
              <a:t>GOES-19 launch (2024)</a:t>
            </a:r>
            <a:endParaRPr sz="1400" b="0" i="1" u="none" strike="noStrike" cap="none" dirty="0">
              <a:solidFill>
                <a:srgbClr val="000000"/>
              </a:solidFill>
              <a:latin typeface="Arial"/>
              <a:ea typeface="Arial"/>
              <a:cs typeface="Arial"/>
              <a:sym typeface="Arial"/>
            </a:endParaRPr>
          </a:p>
        </p:txBody>
      </p:sp>
      <p:pic>
        <p:nvPicPr>
          <p:cNvPr id="8" name="Google Shape;75;p5"/>
          <p:cNvPicPr preferRelativeResize="0">
            <a:picLocks noChangeAspect="1"/>
          </p:cNvPicPr>
          <p:nvPr/>
        </p:nvPicPr>
        <p:blipFill rotWithShape="1">
          <a:blip r:embed="rId6">
            <a:alphaModFix/>
          </a:blip>
          <a:srcRect/>
          <a:stretch/>
        </p:blipFill>
        <p:spPr>
          <a:xfrm>
            <a:off x="9886334" y="3963584"/>
            <a:ext cx="2059975" cy="1344410"/>
          </a:xfrm>
          <a:prstGeom prst="rect">
            <a:avLst/>
          </a:prstGeom>
          <a:noFill/>
          <a:ln w="38100" cap="flat" cmpd="sng">
            <a:solidFill>
              <a:schemeClr val="dk1"/>
            </a:solidFill>
            <a:prstDash val="solid"/>
            <a:round/>
            <a:headEnd type="none" w="sm" len="sm"/>
            <a:tailEnd type="none" w="sm" len="sm"/>
          </a:ln>
        </p:spPr>
      </p:pic>
      <p:sp>
        <p:nvSpPr>
          <p:cNvPr id="9" name="Google Shape;81;p5"/>
          <p:cNvSpPr txBox="1">
            <a:spLocks noChangeAspect="1"/>
          </p:cNvSpPr>
          <p:nvPr/>
        </p:nvSpPr>
        <p:spPr>
          <a:xfrm>
            <a:off x="9747614" y="5593285"/>
            <a:ext cx="233741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smtClean="0">
                <a:solidFill>
                  <a:srgbClr val="000000"/>
                </a:solidFill>
                <a:latin typeface="Arial"/>
                <a:ea typeface="Arial"/>
                <a:cs typeface="Arial"/>
                <a:sym typeface="Arial"/>
              </a:rPr>
              <a:t>GOES-19 Sun-Pointing Platform hosting CCOR-1</a:t>
            </a:r>
            <a:endParaRPr sz="1400" b="0" i="1" u="none" strike="noStrike" cap="none" dirty="0">
              <a:solidFill>
                <a:srgbClr val="000000"/>
              </a:solidFill>
              <a:latin typeface="Arial"/>
              <a:ea typeface="Arial"/>
              <a:cs typeface="Arial"/>
              <a:sym typeface="Arial"/>
            </a:endParaRPr>
          </a:p>
        </p:txBody>
      </p:sp>
      <p:pic>
        <p:nvPicPr>
          <p:cNvPr id="10" name="SWFO_anim_S1_INT_V001">
            <a:hlinkClick r:id="" action="ppaction://media"/>
            <a:extLst>
              <a:ext uri="{FF2B5EF4-FFF2-40B4-BE49-F238E27FC236}">
                <a16:creationId xmlns:a16="http://schemas.microsoft.com/office/drawing/2014/main" id="{778AA4F4-4FCC-8D55-B785-F0FDE26B4C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786" y="5222982"/>
            <a:ext cx="2221410" cy="1249543"/>
          </a:xfrm>
          <a:prstGeom prst="rect">
            <a:avLst/>
          </a:prstGeom>
        </p:spPr>
      </p:pic>
      <p:sp>
        <p:nvSpPr>
          <p:cNvPr id="12" name="Google Shape;82;p5"/>
          <p:cNvSpPr txBox="1"/>
          <p:nvPr/>
        </p:nvSpPr>
        <p:spPr>
          <a:xfrm>
            <a:off x="395807" y="6527972"/>
            <a:ext cx="162736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SWFO-L1 (2025)</a:t>
            </a:r>
            <a:endParaRPr sz="1400" b="0" i="1" u="none" strike="noStrike" cap="none" dirty="0">
              <a:solidFill>
                <a:srgbClr val="000000"/>
              </a:solidFill>
              <a:sym typeface="Arial"/>
            </a:endParaRPr>
          </a:p>
        </p:txBody>
      </p:sp>
      <p:pic>
        <p:nvPicPr>
          <p:cNvPr id="13" name="Picture 12" descr="A rocket taking off&#10;&#10;Description automatically generated with medium confidence">
            <a:extLst>
              <a:ext uri="{FF2B5EF4-FFF2-40B4-BE49-F238E27FC236}">
                <a16:creationId xmlns:a16="http://schemas.microsoft.com/office/drawing/2014/main" id="{2416BD35-0083-D014-DFC5-3A44E87C34E8}"/>
              </a:ext>
            </a:extLst>
          </p:cNvPr>
          <p:cNvPicPr>
            <a:picLocks noChangeAspect="1"/>
          </p:cNvPicPr>
          <p:nvPr/>
        </p:nvPicPr>
        <p:blipFill>
          <a:blip r:embed="rId8"/>
          <a:stretch>
            <a:fillRect/>
          </a:stretch>
        </p:blipFill>
        <p:spPr>
          <a:xfrm>
            <a:off x="9866325" y="1740923"/>
            <a:ext cx="2099993" cy="118093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085" y="1022272"/>
            <a:ext cx="2168812" cy="1221764"/>
          </a:xfrm>
          <a:prstGeom prst="rect">
            <a:avLst/>
          </a:prstGeom>
        </p:spPr>
      </p:pic>
      <p:sp>
        <p:nvSpPr>
          <p:cNvPr id="15" name="Google Shape;84;p5"/>
          <p:cNvSpPr txBox="1"/>
          <p:nvPr/>
        </p:nvSpPr>
        <p:spPr>
          <a:xfrm>
            <a:off x="285382" y="2278820"/>
            <a:ext cx="184821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DSCOVR </a:t>
            </a:r>
            <a:r>
              <a:rPr lang="en-US" sz="1400" b="0" i="1" u="none" strike="noStrike" cap="none" dirty="0" smtClean="0">
                <a:solidFill>
                  <a:srgbClr val="000000"/>
                </a:solidFill>
                <a:sym typeface="Arial"/>
              </a:rPr>
              <a:t>(2015)</a:t>
            </a:r>
            <a:endParaRPr sz="1400" b="0" i="1" u="none" strike="noStrike" cap="none" dirty="0">
              <a:solidFill>
                <a:srgbClr val="000000"/>
              </a:solidFill>
              <a:sym typeface="Arial"/>
            </a:endParaRPr>
          </a:p>
        </p:txBody>
      </p:sp>
      <p:sp>
        <p:nvSpPr>
          <p:cNvPr id="6" name="TextBox 5"/>
          <p:cNvSpPr txBox="1"/>
          <p:nvPr/>
        </p:nvSpPr>
        <p:spPr>
          <a:xfrm flipH="1">
            <a:off x="12607833" y="1502229"/>
            <a:ext cx="1086396" cy="307777"/>
          </a:xfrm>
          <a:prstGeom prst="rect">
            <a:avLst/>
          </a:prstGeom>
          <a:noFill/>
        </p:spPr>
        <p:txBody>
          <a:bodyPr wrap="square" rtlCol="0">
            <a:spAutoFit/>
          </a:bodyPr>
          <a:lstStyle/>
          <a:p>
            <a:r>
              <a:rPr lang="en-US" dirty="0" smtClean="0"/>
              <a:t>GOLD&amp;&amp;</a:t>
            </a:r>
            <a:endParaRPr lang="en-US" dirty="0"/>
          </a:p>
        </p:txBody>
      </p:sp>
    </p:spTree>
    <p:extLst>
      <p:ext uri="{BB962C8B-B14F-4D97-AF65-F5344CB8AC3E}">
        <p14:creationId xmlns:p14="http://schemas.microsoft.com/office/powerpoint/2010/main" val="338229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289561" y="1182289"/>
            <a:ext cx="7705087" cy="5675711"/>
          </a:xfrm>
        </p:spPr>
        <p:txBody>
          <a:bodyPr>
            <a:normAutofit fontScale="92500" lnSpcReduction="20000"/>
          </a:bodyPr>
          <a:lstStyle/>
          <a:p>
            <a:r>
              <a:rPr lang="en-US" dirty="0" smtClean="0"/>
              <a:t>NOAA’s Space Weather Prediction Center (NCEI) makes available data in near-real-time to operational users.</a:t>
            </a:r>
          </a:p>
          <a:p>
            <a:pPr lvl="1"/>
            <a:r>
              <a:rPr lang="en-US" dirty="0" smtClean="0"/>
              <a:t>Operational users include SWPC’s own Forecast Center, international forecast centers, power grid operators, satellite managers, federal and state emergency management offices, GNSS operators, etc.</a:t>
            </a:r>
          </a:p>
          <a:p>
            <a:r>
              <a:rPr lang="en-US" dirty="0" smtClean="0"/>
              <a:t>NOAA’s National Centers for Environmental Information (NCEI) office archives space weather data and makes historical data available to retrospective users. In addition, NCEI leads several stewardship services.</a:t>
            </a:r>
          </a:p>
          <a:p>
            <a:pPr lvl="1"/>
            <a:r>
              <a:rPr lang="en-US" dirty="0" smtClean="0"/>
              <a:t>Retrospective users include academia and other educational institutions, industry, and others. They use the data off-line for model development, educational projects, etc.</a:t>
            </a:r>
          </a:p>
          <a:p>
            <a:r>
              <a:rPr lang="en-US" dirty="0" smtClean="0"/>
              <a:t>Identifying and meeting needs for the two user categories is central to the development of observations at NOAA/NESDIS. </a:t>
            </a:r>
            <a:endParaRPr lang="en-US" dirty="0"/>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fontScale="90000"/>
          </a:bodyPr>
          <a:lstStyle/>
          <a:p>
            <a:r>
              <a:rPr lang="en-US" dirty="0" smtClean="0"/>
              <a:t>Operational and Retrospective Users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224" y="1088574"/>
            <a:ext cx="3408142" cy="2470903"/>
          </a:xfrm>
          <a:prstGeom prst="rect">
            <a:avLst/>
          </a:prstGeom>
        </p:spPr>
      </p:pic>
      <p:sp>
        <p:nvSpPr>
          <p:cNvPr id="6" name="Google Shape;84;p5"/>
          <p:cNvSpPr txBox="1"/>
          <p:nvPr/>
        </p:nvSpPr>
        <p:spPr>
          <a:xfrm>
            <a:off x="8180436" y="3610454"/>
            <a:ext cx="377971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SWPC subscriptions reach </a:t>
            </a:r>
            <a:r>
              <a:rPr lang="en-US" i="1" dirty="0" smtClean="0"/>
              <a:t>80K </a:t>
            </a:r>
            <a:r>
              <a:rPr lang="en-US" i="1" dirty="0" smtClean="0"/>
              <a:t>in 20 years.</a:t>
            </a:r>
            <a:endParaRPr sz="1400" b="0" i="1" u="none" strike="noStrike" cap="none" dirty="0">
              <a:solidFill>
                <a:srgbClr val="000000"/>
              </a:solidFill>
              <a:sym typeface="Arial"/>
            </a:endParaRPr>
          </a:p>
        </p:txBody>
      </p:sp>
      <p:pic>
        <p:nvPicPr>
          <p:cNvPr id="7" name="Google Shape;720;g3023bceb6a7_0_204"/>
          <p:cNvPicPr preferRelativeResize="0">
            <a:picLocks noChangeAspect="1"/>
          </p:cNvPicPr>
          <p:nvPr/>
        </p:nvPicPr>
        <p:blipFill rotWithShape="1">
          <a:blip r:embed="rId4">
            <a:alphaModFix/>
          </a:blip>
          <a:srcRect/>
          <a:stretch/>
        </p:blipFill>
        <p:spPr>
          <a:xfrm>
            <a:off x="12719048" y="2006950"/>
            <a:ext cx="1948314" cy="1436245"/>
          </a:xfrm>
          <a:prstGeom prst="rect">
            <a:avLst/>
          </a:prstGeom>
          <a:noFill/>
          <a:ln>
            <a:noFill/>
          </a:ln>
        </p:spPr>
      </p:pic>
      <p:pic>
        <p:nvPicPr>
          <p:cNvPr id="8" name="Picture 7"/>
          <p:cNvPicPr>
            <a:picLocks noChangeAspect="1"/>
          </p:cNvPicPr>
          <p:nvPr/>
        </p:nvPicPr>
        <p:blipFill>
          <a:blip r:embed="rId5"/>
          <a:stretch>
            <a:fillRect/>
          </a:stretch>
        </p:blipFill>
        <p:spPr>
          <a:xfrm>
            <a:off x="9350670" y="4020143"/>
            <a:ext cx="2423696" cy="2678547"/>
          </a:xfrm>
          <a:prstGeom prst="rect">
            <a:avLst/>
          </a:prstGeom>
          <a:ln w="19050">
            <a:solidFill>
              <a:schemeClr val="tx1"/>
            </a:solidFill>
          </a:ln>
        </p:spPr>
      </p:pic>
      <p:sp>
        <p:nvSpPr>
          <p:cNvPr id="9" name="Google Shape;84;p5"/>
          <p:cNvSpPr txBox="1"/>
          <p:nvPr/>
        </p:nvSpPr>
        <p:spPr>
          <a:xfrm>
            <a:off x="7385701" y="5737934"/>
            <a:ext cx="1918513"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NCEI’s SPOT: an upgraded interface for </a:t>
            </a:r>
            <a:r>
              <a:rPr lang="en-US" i="1" dirty="0" smtClean="0"/>
              <a:t>product </a:t>
            </a:r>
            <a:r>
              <a:rPr lang="en-US" i="1" dirty="0" smtClean="0"/>
              <a:t>distribution</a:t>
            </a:r>
            <a:endParaRPr sz="1400" b="0" i="1" u="none" strike="noStrike" cap="none" dirty="0">
              <a:solidFill>
                <a:srgbClr val="000000"/>
              </a:solidFill>
              <a:sym typeface="Arial"/>
            </a:endParaRPr>
          </a:p>
        </p:txBody>
      </p:sp>
    </p:spTree>
    <p:extLst>
      <p:ext uri="{BB962C8B-B14F-4D97-AF65-F5344CB8AC3E}">
        <p14:creationId xmlns:p14="http://schemas.microsoft.com/office/powerpoint/2010/main" val="3720259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130068" y="1107859"/>
            <a:ext cx="8342995" cy="5675711"/>
          </a:xfrm>
        </p:spPr>
        <p:txBody>
          <a:bodyPr>
            <a:normAutofit fontScale="92500"/>
          </a:bodyPr>
          <a:lstStyle/>
          <a:p>
            <a:r>
              <a:rPr lang="en-US" dirty="0" smtClean="0"/>
              <a:t>SWPC and NCEI implement Product Generation, which is the development of products from raw or low-level data. </a:t>
            </a:r>
          </a:p>
          <a:p>
            <a:pPr lvl="1"/>
            <a:r>
              <a:rPr lang="en-US" dirty="0" smtClean="0"/>
              <a:t>The products are generated in near-real-time or off-line, respectively.</a:t>
            </a:r>
          </a:p>
          <a:p>
            <a:endParaRPr lang="en-US" dirty="0" smtClean="0"/>
          </a:p>
          <a:p>
            <a:r>
              <a:rPr lang="en-US" dirty="0" smtClean="0"/>
              <a:t>SWPC and NCEI also implement Product Distribution, the process of making products available for access.</a:t>
            </a:r>
          </a:p>
          <a:p>
            <a:pPr lvl="1"/>
            <a:r>
              <a:rPr lang="en-US" dirty="0" smtClean="0"/>
              <a:t>NCEI has recently introduced its Space Weather Portal (SPOT) with upgraded search and visualization functions.</a:t>
            </a:r>
          </a:p>
          <a:p>
            <a:endParaRPr lang="en-US" dirty="0" smtClean="0"/>
          </a:p>
          <a:p>
            <a:r>
              <a:rPr lang="en-US" dirty="0" smtClean="0"/>
              <a:t>Finally, NCEI implements Calibration and Validation (Cal/Val) for all </a:t>
            </a:r>
            <a:r>
              <a:rPr lang="en-US" dirty="0" err="1" smtClean="0"/>
              <a:t>SpWx</a:t>
            </a:r>
            <a:r>
              <a:rPr lang="en-US" dirty="0" smtClean="0"/>
              <a:t> data which is a </a:t>
            </a:r>
            <a:r>
              <a:rPr lang="en-US" dirty="0" smtClean="0"/>
              <a:t>critical</a:t>
            </a:r>
            <a:r>
              <a:rPr lang="en-US" dirty="0" smtClean="0"/>
              <a:t> </a:t>
            </a:r>
            <a:r>
              <a:rPr lang="en-US" dirty="0" smtClean="0"/>
              <a:t>function </a:t>
            </a:r>
            <a:r>
              <a:rPr lang="en-US" dirty="0" smtClean="0"/>
              <a:t>for </a:t>
            </a:r>
            <a:r>
              <a:rPr lang="en-US" dirty="0" smtClean="0"/>
              <a:t>increasing product quality.</a:t>
            </a: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a:bodyPr>
          <a:lstStyle/>
          <a:p>
            <a:r>
              <a:rPr lang="en-US" dirty="0" smtClean="0"/>
              <a:t>Key Functions</a:t>
            </a:r>
            <a:endParaRPr lang="en-US" dirty="0"/>
          </a:p>
        </p:txBody>
      </p:sp>
      <p:sp>
        <p:nvSpPr>
          <p:cNvPr id="7" name="Google Shape;84;p5"/>
          <p:cNvSpPr txBox="1"/>
          <p:nvPr/>
        </p:nvSpPr>
        <p:spPr>
          <a:xfrm>
            <a:off x="9324755" y="2599227"/>
            <a:ext cx="221575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SWPC: product pipelines</a:t>
            </a:r>
            <a:endParaRPr sz="1400" b="0" i="1" u="none" strike="noStrike" cap="none" dirty="0">
              <a:solidFill>
                <a:srgbClr val="000000"/>
              </a:solidFill>
              <a:sym typeface="Arial"/>
            </a:endParaRPr>
          </a:p>
        </p:txBody>
      </p:sp>
      <p:sp>
        <p:nvSpPr>
          <p:cNvPr id="8" name="Google Shape;84;p5"/>
          <p:cNvSpPr txBox="1"/>
          <p:nvPr/>
        </p:nvSpPr>
        <p:spPr>
          <a:xfrm>
            <a:off x="10909647" y="5058425"/>
            <a:ext cx="132552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i="1" dirty="0" smtClean="0"/>
              <a:t>NCEI: </a:t>
            </a:r>
          </a:p>
          <a:p>
            <a:pPr marL="0" marR="0" lvl="0" indent="0" algn="ctr" rtl="0">
              <a:lnSpc>
                <a:spcPct val="100000"/>
              </a:lnSpc>
              <a:spcBef>
                <a:spcPts val="0"/>
              </a:spcBef>
              <a:spcAft>
                <a:spcPts val="0"/>
              </a:spcAft>
              <a:buClr>
                <a:srgbClr val="000000"/>
              </a:buClr>
              <a:buSzPts val="1400"/>
              <a:buFont typeface="Arial"/>
              <a:buNone/>
            </a:pPr>
            <a:r>
              <a:rPr lang="en-US" i="1" dirty="0" smtClean="0"/>
              <a:t>SPOT demo</a:t>
            </a:r>
            <a:endParaRPr sz="1400" b="0" i="1" u="none" strike="noStrike" cap="none" dirty="0">
              <a:solidFill>
                <a:srgbClr val="000000"/>
              </a:solidFill>
              <a:sym typeface="Arial"/>
            </a:endParaRPr>
          </a:p>
        </p:txBody>
      </p:sp>
      <p:pic>
        <p:nvPicPr>
          <p:cNvPr id="9" name="Picture 8"/>
          <p:cNvPicPr>
            <a:picLocks noChangeAspect="1"/>
          </p:cNvPicPr>
          <p:nvPr/>
        </p:nvPicPr>
        <p:blipFill>
          <a:blip r:embed="rId3"/>
          <a:stretch>
            <a:fillRect/>
          </a:stretch>
        </p:blipFill>
        <p:spPr>
          <a:xfrm>
            <a:off x="8473063" y="1040563"/>
            <a:ext cx="3718938" cy="1537398"/>
          </a:xfrm>
          <a:prstGeom prst="rect">
            <a:avLst/>
          </a:prstGeom>
        </p:spPr>
      </p:pic>
      <p:pic>
        <p:nvPicPr>
          <p:cNvPr id="4" name="Picture 3"/>
          <p:cNvPicPr>
            <a:picLocks noChangeAspect="1"/>
          </p:cNvPicPr>
          <p:nvPr/>
        </p:nvPicPr>
        <p:blipFill>
          <a:blip r:embed="rId4"/>
          <a:stretch>
            <a:fillRect/>
          </a:stretch>
        </p:blipFill>
        <p:spPr>
          <a:xfrm>
            <a:off x="8473063" y="3371362"/>
            <a:ext cx="2541028" cy="2210243"/>
          </a:xfrm>
          <a:prstGeom prst="rect">
            <a:avLst/>
          </a:prstGeom>
        </p:spPr>
      </p:pic>
    </p:spTree>
    <p:extLst>
      <p:ext uri="{BB962C8B-B14F-4D97-AF65-F5344CB8AC3E}">
        <p14:creationId xmlns:p14="http://schemas.microsoft.com/office/powerpoint/2010/main" val="790886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p:txBody>
          <a:bodyPr/>
          <a:lstStyle/>
          <a:p>
            <a:r>
              <a:rPr lang="en-US" dirty="0" smtClean="0"/>
              <a:t>Today’s meeting provides an update from last year’s session. </a:t>
            </a:r>
          </a:p>
          <a:p>
            <a:endParaRPr lang="en-US" dirty="0" smtClean="0"/>
          </a:p>
          <a:p>
            <a:r>
              <a:rPr lang="en-US" dirty="0" smtClean="0"/>
              <a:t>This talk has introduced the Program of Record 2025 and the types of users of NOAA space weather data.</a:t>
            </a:r>
            <a:endParaRPr lang="en-US" dirty="0"/>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lstStyle/>
          <a:p>
            <a:r>
              <a:rPr lang="en-US" dirty="0" smtClean="0"/>
              <a:t>Summary</a:t>
            </a:r>
            <a:endParaRPr lang="en-US" dirty="0"/>
          </a:p>
        </p:txBody>
      </p:sp>
    </p:spTree>
    <p:extLst>
      <p:ext uri="{BB962C8B-B14F-4D97-AF65-F5344CB8AC3E}">
        <p14:creationId xmlns:p14="http://schemas.microsoft.com/office/powerpoint/2010/main" val="2943968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E4639D-2171-409B-B94B-56D45708A1CB}"/>
              </a:ext>
            </a:extLst>
          </p:cNvPr>
          <p:cNvSpPr txBox="1">
            <a:spLocks/>
          </p:cNvSpPr>
          <p:nvPr/>
        </p:nvSpPr>
        <p:spPr>
          <a:xfrm>
            <a:off x="4405646" y="3010792"/>
            <a:ext cx="3380707" cy="818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a:lstStyle>
          <a:p>
            <a:pPr>
              <a:buClrTx/>
              <a:buFontTx/>
            </a:pPr>
            <a:r>
              <a:rPr lang="en-US" dirty="0"/>
              <a:t>Backup</a:t>
            </a:r>
          </a:p>
        </p:txBody>
      </p:sp>
    </p:spTree>
    <p:extLst>
      <p:ext uri="{BB962C8B-B14F-4D97-AF65-F5344CB8AC3E}">
        <p14:creationId xmlns:p14="http://schemas.microsoft.com/office/powerpoint/2010/main" val="1707226889"/>
      </p:ext>
    </p:extLst>
  </p:cSld>
  <p:clrMapOvr>
    <a:masterClrMapping/>
  </p:clrMapOvr>
</p:sld>
</file>

<file path=ppt/theme/theme1.xml><?xml version="1.0" encoding="utf-8"?>
<a:theme xmlns:a="http://schemas.openxmlformats.org/drawingml/2006/main" name="Title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thout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3172</TotalTime>
  <Words>1231</Words>
  <Application>Microsoft Office PowerPoint</Application>
  <PresentationFormat>Widescreen</PresentationFormat>
  <Paragraphs>154</Paragraphs>
  <Slides>8</Slides>
  <Notes>6</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vt:i4>
      </vt:variant>
    </vt:vector>
  </HeadingPairs>
  <TitlesOfParts>
    <vt:vector size="19" baseType="lpstr">
      <vt:lpstr>Arial</vt:lpstr>
      <vt:lpstr>Arial Narrow</vt:lpstr>
      <vt:lpstr>Calibri</vt:lpstr>
      <vt:lpstr>Calibri Light</vt:lpstr>
      <vt:lpstr>Courier New</vt:lpstr>
      <vt:lpstr>System Font Regular</vt:lpstr>
      <vt:lpstr>Times New Roman</vt:lpstr>
      <vt:lpstr>Title Slide</vt:lpstr>
      <vt:lpstr>1_With Heading Bar</vt:lpstr>
      <vt:lpstr>With Heading Bar</vt:lpstr>
      <vt:lpstr>Without Heading Bar</vt:lpstr>
      <vt:lpstr>User Readiness for Space Weather Data from NOAA POR 2025 Missions</vt:lpstr>
      <vt:lpstr>1. Introduction</vt:lpstr>
      <vt:lpstr>NOAA SpWx Data: Provision to Users</vt:lpstr>
      <vt:lpstr>NOAA’s Program of Record 2025</vt:lpstr>
      <vt:lpstr>Operational and Retrospective Users</vt:lpstr>
      <vt:lpstr>Key Functions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Vargas, Marco (GSFC-4170)[NOAA]</dc:creator>
  <cp:lastModifiedBy>Vassiliadis, Dimitrios V. (GSFC-692.0)[NOAA]</cp:lastModifiedBy>
  <cp:revision>142</cp:revision>
  <dcterms:modified xsi:type="dcterms:W3CDTF">2025-01-14T03:21:20Z</dcterms:modified>
</cp:coreProperties>
</file>