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6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70" r:id="rId1"/>
    <p:sldMasterId id="2147483678" r:id="rId2"/>
    <p:sldMasterId id="2147483671" r:id="rId3"/>
    <p:sldMasterId id="2147483740" r:id="rId4"/>
    <p:sldMasterId id="2147483752" r:id="rId5"/>
    <p:sldMasterId id="2147483778" r:id="rId6"/>
    <p:sldMasterId id="2147483875" r:id="rId7"/>
  </p:sldMasterIdLst>
  <p:notesMasterIdLst>
    <p:notesMasterId r:id="rId14"/>
  </p:notesMasterIdLst>
  <p:sldIdLst>
    <p:sldId id="3258" r:id="rId8"/>
    <p:sldId id="307" r:id="rId9"/>
    <p:sldId id="535" r:id="rId10"/>
    <p:sldId id="471" r:id="rId11"/>
    <p:sldId id="3262" r:id="rId12"/>
    <p:sldId id="482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thew Argall" initials="MA" lastIdx="1" clrIdx="0">
    <p:extLst>
      <p:ext uri="{19B8F6BF-5375-455C-9EA6-DF929625EA0E}">
        <p15:presenceInfo xmlns:p15="http://schemas.microsoft.com/office/powerpoint/2012/main" userId="S::mry27@unh.edu::f0ffa6c3-83dc-4dec-9f49-91268d0b579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000078"/>
    <a:srgbClr val="1A46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6238" autoAdjust="0"/>
  </p:normalViewPr>
  <p:slideViewPr>
    <p:cSldViewPr snapToGrid="0" snapToObjects="1">
      <p:cViewPr varScale="1">
        <p:scale>
          <a:sx n="84" d="100"/>
          <a:sy n="84" d="100"/>
        </p:scale>
        <p:origin x="442" y="7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commentAuthors" Target="commentAuthors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tabLst>
                <a:tab pos="0" algn="l"/>
                <a:tab pos="931863" algn="l"/>
                <a:tab pos="1865313" algn="l"/>
                <a:tab pos="2797175" algn="l"/>
                <a:tab pos="3732213" algn="l"/>
                <a:tab pos="4665663" algn="l"/>
                <a:tab pos="5595938" algn="l"/>
                <a:tab pos="6530975" algn="l"/>
                <a:tab pos="7461250" algn="l"/>
                <a:tab pos="8397875" algn="l"/>
                <a:tab pos="9329738" algn="l"/>
                <a:tab pos="10263188" algn="l"/>
              </a:tabLst>
              <a:defRPr/>
            </a:pPr>
            <a:fld id="{969B8A5A-C948-3C46-81C2-022CBB8D48F5}" type="slidenum">
              <a:rPr kumimoji="0" lang="en-GB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None/>
                <a:tabLst>
                  <a:tab pos="0" algn="l"/>
                  <a:tab pos="931863" algn="l"/>
                  <a:tab pos="1865313" algn="l"/>
                  <a:tab pos="2797175" algn="l"/>
                  <a:tab pos="3732213" algn="l"/>
                  <a:tab pos="4665663" algn="l"/>
                  <a:tab pos="5595938" algn="l"/>
                  <a:tab pos="6530975" algn="l"/>
                  <a:tab pos="7461250" algn="l"/>
                  <a:tab pos="8397875" algn="l"/>
                  <a:tab pos="9329738" algn="l"/>
                  <a:tab pos="10263188" algn="l"/>
                </a:tabLst>
                <a:defRPr/>
              </a:pPr>
              <a:t>1</a:t>
            </a:fld>
            <a:endParaRPr kumimoji="0" lang="en-GB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9174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tabLst>
                <a:tab pos="0" algn="l"/>
                <a:tab pos="931863" algn="l"/>
                <a:tab pos="1865313" algn="l"/>
                <a:tab pos="2797175" algn="l"/>
                <a:tab pos="3732213" algn="l"/>
                <a:tab pos="4665663" algn="l"/>
                <a:tab pos="5595938" algn="l"/>
                <a:tab pos="6530975" algn="l"/>
                <a:tab pos="7461250" algn="l"/>
                <a:tab pos="8397875" algn="l"/>
                <a:tab pos="9329738" algn="l"/>
                <a:tab pos="10263188" algn="l"/>
              </a:tabLst>
              <a:defRPr/>
            </a:pPr>
            <a:fld id="{969B8A5A-C948-3C46-81C2-022CBB8D48F5}" type="slidenum">
              <a:rPr kumimoji="0" lang="en-GB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None/>
                <a:tabLst>
                  <a:tab pos="0" algn="l"/>
                  <a:tab pos="931863" algn="l"/>
                  <a:tab pos="1865313" algn="l"/>
                  <a:tab pos="2797175" algn="l"/>
                  <a:tab pos="3732213" algn="l"/>
                  <a:tab pos="4665663" algn="l"/>
                  <a:tab pos="5595938" algn="l"/>
                  <a:tab pos="6530975" algn="l"/>
                  <a:tab pos="7461250" algn="l"/>
                  <a:tab pos="8397875" algn="l"/>
                  <a:tab pos="9329738" algn="l"/>
                  <a:tab pos="10263188" algn="l"/>
                </a:tabLst>
                <a:defRPr/>
              </a:pPr>
              <a:t>2</a:t>
            </a:fld>
            <a:endParaRPr kumimoji="0" lang="en-GB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8967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tabLst>
                <a:tab pos="0" algn="l"/>
                <a:tab pos="931863" algn="l"/>
                <a:tab pos="1865313" algn="l"/>
                <a:tab pos="2797175" algn="l"/>
                <a:tab pos="3732213" algn="l"/>
                <a:tab pos="4665663" algn="l"/>
                <a:tab pos="5595938" algn="l"/>
                <a:tab pos="6530975" algn="l"/>
                <a:tab pos="7461250" algn="l"/>
                <a:tab pos="8397875" algn="l"/>
                <a:tab pos="9329738" algn="l"/>
                <a:tab pos="10263188" algn="l"/>
              </a:tabLst>
              <a:defRPr/>
            </a:pPr>
            <a:fld id="{C54E69B3-EABD-A74A-940F-CE8649EF7C24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None/>
                <a:tabLst>
                  <a:tab pos="0" algn="l"/>
                  <a:tab pos="931863" algn="l"/>
                  <a:tab pos="1865313" algn="l"/>
                  <a:tab pos="2797175" algn="l"/>
                  <a:tab pos="3732213" algn="l"/>
                  <a:tab pos="4665663" algn="l"/>
                  <a:tab pos="5595938" algn="l"/>
                  <a:tab pos="6530975" algn="l"/>
                  <a:tab pos="7461250" algn="l"/>
                  <a:tab pos="8397875" algn="l"/>
                  <a:tab pos="9329738" algn="l"/>
                  <a:tab pos="10263188" algn="l"/>
                </a:tabLst>
                <a:defRPr/>
              </a:pPr>
              <a:t>4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84765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Rob Presents?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tabLst>
                <a:tab pos="0" algn="l"/>
                <a:tab pos="931863" algn="l"/>
                <a:tab pos="1865313" algn="l"/>
                <a:tab pos="2797175" algn="l"/>
                <a:tab pos="3732213" algn="l"/>
                <a:tab pos="4665663" algn="l"/>
                <a:tab pos="5595938" algn="l"/>
                <a:tab pos="6530975" algn="l"/>
                <a:tab pos="7461250" algn="l"/>
                <a:tab pos="8397875" algn="l"/>
                <a:tab pos="9329738" algn="l"/>
                <a:tab pos="10263188" algn="l"/>
              </a:tabLst>
              <a:defRPr/>
            </a:pPr>
            <a:fld id="{969B8A5A-C948-3C46-81C2-022CBB8D48F5}" type="slidenum">
              <a:rPr kumimoji="0" lang="en-GB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None/>
                <a:tabLst>
                  <a:tab pos="0" algn="l"/>
                  <a:tab pos="931863" algn="l"/>
                  <a:tab pos="1865313" algn="l"/>
                  <a:tab pos="2797175" algn="l"/>
                  <a:tab pos="3732213" algn="l"/>
                  <a:tab pos="4665663" algn="l"/>
                  <a:tab pos="5595938" algn="l"/>
                  <a:tab pos="6530975" algn="l"/>
                  <a:tab pos="7461250" algn="l"/>
                  <a:tab pos="8397875" algn="l"/>
                  <a:tab pos="9329738" algn="l"/>
                  <a:tab pos="10263188" algn="l"/>
                </a:tabLst>
                <a:defRPr/>
              </a:pPr>
              <a:t>5</a:t>
            </a:fld>
            <a:endParaRPr kumimoji="0" lang="en-GB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9004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8C49B-6C91-4044-B536-E546A1AE59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24817" y="1853034"/>
            <a:ext cx="6960092" cy="246211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lang="en-US" sz="5000" b="0" i="0" u="none" strike="noStrike" cap="none" dirty="0">
                <a:solidFill>
                  <a:srgbClr val="2F5496"/>
                </a:solidFill>
                <a:latin typeface="+mj-lt"/>
                <a:ea typeface="Arial Narrow"/>
                <a:cs typeface="Calibri" panose="020F0502020204030204" pitchFamily="34" charset="0"/>
                <a:sym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22210535-4D67-4198-805C-D789CEF184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24450" y="4423720"/>
            <a:ext cx="6960458" cy="659026"/>
          </a:xfrm>
          <a:prstGeom prst="rect">
            <a:avLst/>
          </a:prstGeom>
        </p:spPr>
        <p:txBody>
          <a:bodyPr/>
          <a:lstStyle>
            <a:lvl1pPr>
              <a:defRPr lang="en-US" sz="3200" b="1" i="0" u="none" strike="noStrike" cap="none" dirty="0" smtClean="0">
                <a:solidFill>
                  <a:srgbClr val="2F5496"/>
                </a:solidFill>
                <a:latin typeface="+mj-lt"/>
                <a:ea typeface="Arial Narrow"/>
                <a:cs typeface="Calibri" panose="020F0502020204030204" pitchFamily="34" charset="0"/>
                <a:sym typeface="Arial"/>
              </a:defRPr>
            </a:lvl1pPr>
            <a:lvl2pPr>
              <a:defRPr lang="en-US" sz="1400" b="0" i="0" u="none" strike="noStrike" cap="none" dirty="0" smtClean="0">
                <a:solidFill>
                  <a:srgbClr val="2F5496"/>
                </a:solidFill>
                <a:latin typeface="+mj-lt"/>
                <a:ea typeface="Arial Narrow"/>
                <a:cs typeface="Calibri" panose="020F0502020204030204" pitchFamily="34" charset="0"/>
                <a:sym typeface="Arial"/>
              </a:defRPr>
            </a:lvl2pPr>
            <a:lvl3pPr>
              <a:defRPr lang="en-US" sz="1400" b="0" i="0" u="none" strike="noStrike" cap="none" dirty="0" smtClean="0">
                <a:solidFill>
                  <a:srgbClr val="2F5496"/>
                </a:solidFill>
                <a:latin typeface="+mj-lt"/>
                <a:ea typeface="Arial Narrow"/>
                <a:cs typeface="Calibri" panose="020F0502020204030204" pitchFamily="34" charset="0"/>
                <a:sym typeface="Arial"/>
              </a:defRPr>
            </a:lvl3pPr>
            <a:lvl4pPr>
              <a:defRPr lang="en-US" sz="1400" b="0" i="0" u="none" strike="noStrike" cap="none" dirty="0" smtClean="0">
                <a:solidFill>
                  <a:srgbClr val="2F5496"/>
                </a:solidFill>
                <a:latin typeface="+mj-lt"/>
                <a:ea typeface="Arial Narrow"/>
                <a:cs typeface="Calibri" panose="020F0502020204030204" pitchFamily="34" charset="0"/>
                <a:sym typeface="Arial"/>
              </a:defRPr>
            </a:lvl4pPr>
            <a:lvl5pPr>
              <a:defRPr lang="en-US" sz="1400" b="0" i="0" u="none" strike="noStrike" cap="none" dirty="0">
                <a:solidFill>
                  <a:srgbClr val="2F5496"/>
                </a:solidFill>
                <a:latin typeface="+mj-lt"/>
                <a:ea typeface="Arial Narrow"/>
                <a:cs typeface="Calibri" panose="020F0502020204030204" pitchFamily="34" charset="0"/>
                <a:sym typeface="Arial"/>
              </a:defRPr>
            </a:lvl5pPr>
          </a:lstStyle>
          <a:p>
            <a:pPr lvl="0"/>
            <a:r>
              <a:rPr lang="en-US" dirty="0"/>
              <a:t>Click to add subtitle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929E1098-ED58-4C3F-85D8-4753B9D41E9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24817" y="5342237"/>
            <a:ext cx="6960458" cy="1087137"/>
          </a:xfrm>
          <a:prstGeom prst="rect">
            <a:avLst/>
          </a:prstGeom>
        </p:spPr>
        <p:txBody>
          <a:bodyPr/>
          <a:lstStyle>
            <a:lvl1pPr>
              <a:defRPr lang="en-US" sz="2400" b="0" i="0" u="none" strike="noStrike" cap="none" dirty="0" smtClean="0">
                <a:solidFill>
                  <a:srgbClr val="2F5496"/>
                </a:solidFill>
                <a:latin typeface="+mj-lt"/>
                <a:ea typeface="Arial Narrow"/>
                <a:cs typeface="Calibri" panose="020F0502020204030204" pitchFamily="34" charset="0"/>
                <a:sym typeface="Arial"/>
              </a:defRPr>
            </a:lvl1pPr>
            <a:lvl2pPr>
              <a:defRPr lang="en-US" sz="1600" b="0" i="0" u="none" strike="noStrike" cap="none" dirty="0" smtClean="0">
                <a:solidFill>
                  <a:srgbClr val="2F5496"/>
                </a:solidFill>
                <a:latin typeface="+mj-lt"/>
                <a:ea typeface="Arial Narrow"/>
                <a:cs typeface="Calibri" panose="020F0502020204030204" pitchFamily="34" charset="0"/>
                <a:sym typeface="Arial"/>
              </a:defRPr>
            </a:lvl2pPr>
            <a:lvl3pPr>
              <a:defRPr lang="en-US" sz="1600" b="0" i="0" u="none" strike="noStrike" cap="none" dirty="0" smtClean="0">
                <a:solidFill>
                  <a:srgbClr val="2F5496"/>
                </a:solidFill>
                <a:latin typeface="+mj-lt"/>
                <a:ea typeface="Arial Narrow"/>
                <a:cs typeface="Calibri" panose="020F0502020204030204" pitchFamily="34" charset="0"/>
                <a:sym typeface="Arial"/>
              </a:defRPr>
            </a:lvl3pPr>
            <a:lvl4pPr>
              <a:defRPr lang="en-US" sz="1600" b="0" i="0" u="none" strike="noStrike" cap="none" dirty="0" smtClean="0">
                <a:solidFill>
                  <a:srgbClr val="2F5496"/>
                </a:solidFill>
                <a:latin typeface="+mj-lt"/>
                <a:ea typeface="Arial Narrow"/>
                <a:cs typeface="Calibri" panose="020F0502020204030204" pitchFamily="34" charset="0"/>
                <a:sym typeface="Arial"/>
              </a:defRPr>
            </a:lvl4pPr>
            <a:lvl5pPr>
              <a:defRPr lang="en-US" sz="1600" b="0" i="0" u="none" strike="noStrike" cap="none" dirty="0">
                <a:solidFill>
                  <a:srgbClr val="2F5496"/>
                </a:solidFill>
                <a:latin typeface="+mj-lt"/>
                <a:ea typeface="Arial Narrow"/>
                <a:cs typeface="Calibri" panose="020F0502020204030204" pitchFamily="34" charset="0"/>
                <a:sym typeface="Arial"/>
              </a:defRPr>
            </a:lvl5pPr>
          </a:lstStyle>
          <a:p>
            <a:pPr lvl="0"/>
            <a:r>
              <a:rPr lang="en-US" dirty="0"/>
              <a:t>Click to add Name, 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6A98ADCF-6E47-46F5-9447-9F5FD08BA8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0994" y="6076604"/>
            <a:ext cx="3757862" cy="571331"/>
          </a:xfrm>
          <a:prstGeom prst="rect">
            <a:avLst/>
          </a:prstGeom>
        </p:spPr>
        <p:txBody>
          <a:bodyPr anchor="t"/>
          <a:lstStyle>
            <a:lvl1pPr algn="l">
              <a:defRPr sz="20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  <a:lvl2pPr algn="l">
              <a:defRPr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algn="l">
              <a:defRPr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algn="l">
              <a:defRPr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algn="l">
              <a:defRPr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66607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BBEABB8-2A1D-154F-B439-048ED83F5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89854A3-19A9-A946-A485-25FE0A85C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CDB956F-09D5-984E-9655-B1C697087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A19C2-D26F-AC44-B46A-2A5F750C4C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477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326FE07-7702-1B44-B5A9-96FCD0269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99FA514-6B21-CA42-A9EE-3D658175F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8B462FE-7A86-5E41-8695-7B9C52D3A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47F16-563B-874F-BCEC-5511C51E8A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234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8DBFE79-842A-8346-9465-C6C952FBE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00246-A09F-684A-ADC0-4F89898EE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544239F-81C0-AB4E-AB1F-94E989B27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CB6AE-32F7-8D4A-B770-B5730D030D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566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7CD455F-FC6E-D141-BB94-C1FC0C87C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D1F528A-427A-AA47-8649-4835F93E7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F5737F3-F0B6-CB40-A4BB-1E29E2B65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C1806-AC29-A544-B29A-63D005C7E0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813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E5F8F5-4F44-3049-8953-23A3E1DF9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81F44C-3D59-1D4E-8EB2-245411399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6C60C2-221B-A047-A243-FA3CB86EE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70547-A278-5847-BE81-B7539541FF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2353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3CA0C0-A340-3047-AC44-549164712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875627-87BA-C746-BA75-13BC3085C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DA678-93DA-F64A-8055-BB93023C2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8055B-6CAC-1B4C-A44F-0EB7BA7833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896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A6554462-C08C-F844-9F85-42A8869C2D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47200" y="6518276"/>
            <a:ext cx="27432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AE8CD98-45D7-2144-8C7A-8276B72E139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099982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C8A97B64-B411-9141-BE6B-FE505E46E3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47200" y="6518276"/>
            <a:ext cx="27432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B09EA8A-B332-9C48-80A7-D6D2555E9AB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656417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BAE0C-EC9C-C94F-8F1D-E622DB264E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5F00A736-BBDD-413F-B421-D7BC466BD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1107" y="64947"/>
            <a:ext cx="8920156" cy="818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810248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7A864-A6D0-1B4B-B794-2240F2084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3879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BAE0C-EC9C-C94F-8F1D-E622DB264E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5F00A736-BBDD-413F-B421-D7BC466BD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1107" y="64947"/>
            <a:ext cx="8920156" cy="818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54873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rtl="0"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rtl="0"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96" name="Google Shape;96;p1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 sz="1900"/>
            </a:lvl1pPr>
            <a:lvl2pPr lvl="1" rtl="0">
              <a:buNone/>
              <a:defRPr sz="1900"/>
            </a:lvl2pPr>
            <a:lvl3pPr lvl="2" rtl="0">
              <a:buNone/>
              <a:defRPr sz="1900"/>
            </a:lvl3pPr>
            <a:lvl4pPr lvl="3" rtl="0">
              <a:buNone/>
              <a:defRPr sz="1900"/>
            </a:lvl4pPr>
            <a:lvl5pPr lvl="4" rtl="0">
              <a:buNone/>
              <a:defRPr sz="1900"/>
            </a:lvl5pPr>
            <a:lvl6pPr lvl="5" rtl="0">
              <a:buNone/>
              <a:defRPr sz="1900"/>
            </a:lvl6pPr>
            <a:lvl7pPr lvl="6" rtl="0">
              <a:buNone/>
              <a:defRPr sz="1900"/>
            </a:lvl7pPr>
            <a:lvl8pPr lvl="7" rtl="0">
              <a:buNone/>
              <a:defRPr sz="1900"/>
            </a:lvl8pPr>
            <a:lvl9pPr lvl="8" rtl="0">
              <a:buNone/>
              <a:defRPr sz="19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995968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4425AB-F6B8-054E-93E2-13B482B93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D3758-4ED3-4C49-949A-A7D973AB207A}" type="datetime1">
              <a:rPr lang="en-US" smtClean="0"/>
              <a:t>7/29/2024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C6079-451E-2245-8470-319BA9D44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SWIPS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05A106-A63F-E04A-818C-0DF63197C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31CCC-BEA6-6F46-B3CA-3ACEB2EFD35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6538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6A6F2E-4E3D-0945-8B41-0FA15CEBD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E5EDA-4D1D-4E4F-B923-91A20B302470}" type="datetime1">
              <a:rPr lang="en-US" smtClean="0"/>
              <a:pPr>
                <a:defRPr/>
              </a:pPr>
              <a:t>7/29/2024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D9A65-78C0-A246-9185-A83F78D38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SWIPS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241460-6D74-F941-ADC2-C0BF44291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FEFF4-92FE-844E-B47A-F4B05EA146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6412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D0B8E6-F391-9B4E-9C72-25CB86D6F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5A274-1677-DF4A-A4CC-900C460A1BB8}" type="datetime1">
              <a:rPr lang="en-US" smtClean="0"/>
              <a:t>7/29/2024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A08D63-FFF2-5D42-B7CA-1C82AD357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SWIPS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5B2A4-2F79-1B45-BFFD-3FE391AF8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4C50B-2324-474D-A877-B27C23C0CA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0169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FE4C2BE-ECA4-834F-AA53-F40CE5338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A78EE-2A7F-7443-8EF5-B1A8131621F2}" type="datetime1">
              <a:rPr lang="en-US" smtClean="0"/>
              <a:pPr>
                <a:defRPr/>
              </a:pPr>
              <a:t>7/29/2024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7830E51-24FB-2E46-810B-6EF35CC73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SWIPS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585B373-477F-794D-9041-388F45BC2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AA0C6-7C19-7F42-8DB0-70028A4E53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7584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4A06760-ACBD-394A-A653-ECF3F8D0C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6306E-5B9A-294B-BBE6-6250B9786595}" type="datetime1">
              <a:rPr lang="en-US" smtClean="0"/>
              <a:pPr>
                <a:defRPr/>
              </a:pPr>
              <a:t>7/29/2024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E3B81F4-BD13-7E44-B536-52442109E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SWIPS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FA6E4FD-1CC0-0C4E-8680-EEEAC242C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914AB-A30D-984C-BC40-101FAFC59F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1144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BBEABB8-2A1D-154F-B439-048ED83F5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C47E0-96A4-8A40-A62C-E9DCF35BFE40}" type="datetime1">
              <a:rPr lang="en-US" smtClean="0"/>
              <a:pPr>
                <a:defRPr/>
              </a:pPr>
              <a:t>7/29/2024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89854A3-19A9-A946-A485-25FE0A85C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SWIPS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CDB956F-09D5-984E-9655-B1C697087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A19C2-D26F-AC44-B46A-2A5F750C4C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140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326FE07-7702-1B44-B5A9-96FCD0269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8AA3D-4CA3-AC4D-BE62-3D27750F470A}" type="datetime1">
              <a:rPr lang="en-US" smtClean="0"/>
              <a:pPr>
                <a:defRPr/>
              </a:pPr>
              <a:t>7/29/2024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99FA514-6B21-CA42-A9EE-3D658175F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SWIPS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8B462FE-7A86-5E41-8695-7B9C52D3A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47F16-563B-874F-BCEC-5511C51E8A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8215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8DBFE79-842A-8346-9465-C6C952FBE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9479A-6BA1-6B4D-A361-FC8D4DC5E8A6}" type="datetime1">
              <a:rPr lang="en-US" smtClean="0"/>
              <a:pPr>
                <a:defRPr/>
              </a:pPr>
              <a:t>7/29/2024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00246-A09F-684A-ADC0-4F89898EE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SWIPS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544239F-81C0-AB4E-AB1F-94E989B27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CB6AE-32F7-8D4A-B770-B5730D030D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0616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7CD455F-FC6E-D141-BB94-C1FC0C87C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64D89-F61F-314A-BEF2-E0E7BD5C0C42}" type="datetime1">
              <a:rPr lang="en-US" smtClean="0"/>
              <a:pPr>
                <a:defRPr/>
              </a:pPr>
              <a:t>7/29/2024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D1F528A-427A-AA47-8649-4835F93E7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SWIPS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F5737F3-F0B6-CB40-A4BB-1E29E2B65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C1806-AC29-A544-B29A-63D005C7E0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78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BAE0C-EC9C-C94F-8F1D-E622DB264E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3C4FEE45-7791-4B1C-B18F-A4FD33C52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1107" y="64947"/>
            <a:ext cx="8920156" cy="818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055417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E5F8F5-4F44-3049-8953-23A3E1DF9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07B80-6A5D-0246-9E2A-38807FB360DF}" type="datetime1">
              <a:rPr lang="en-US" smtClean="0"/>
              <a:pPr>
                <a:defRPr/>
              </a:pPr>
              <a:t>7/29/2024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81F44C-3D59-1D4E-8EB2-245411399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SWIPS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6C60C2-221B-A047-A243-FA3CB86EE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70547-A278-5847-BE81-B7539541FF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4889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3CA0C0-A340-3047-AC44-549164712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8EFBF-6AF3-AC47-A0CB-CE216EFF1907}" type="datetime1">
              <a:rPr lang="en-US" smtClean="0"/>
              <a:pPr>
                <a:defRPr/>
              </a:pPr>
              <a:t>7/29/2024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875627-87BA-C746-BA75-13BC3085C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SWIPS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DA678-93DA-F64A-8055-BB93023C2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8055B-6CAC-1B4C-A44F-0EB7BA7833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530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7A864-A6D0-1B4B-B794-2240F2084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1107" y="64947"/>
            <a:ext cx="8920156" cy="81878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54620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4425AB-F6B8-054E-93E2-13B482B93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C6079-451E-2245-8470-319BA9D44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05A106-A63F-E04A-818C-0DF63197C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31CCC-BEA6-6F46-B3CA-3ACEB2EFD35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759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6A6F2E-4E3D-0945-8B41-0FA15CEBD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D9A65-78C0-A246-9185-A83F78D38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241460-6D74-F941-ADC2-C0BF44291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FEFF4-92FE-844E-B47A-F4B05EA146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13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D0B8E6-F391-9B4E-9C72-25CB86D6F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A08D63-FFF2-5D42-B7CA-1C82AD357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5B2A4-2F79-1B45-BFFD-3FE391AF8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4C50B-2324-474D-A877-B27C23C0CA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740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FE4C2BE-ECA4-834F-AA53-F40CE5338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7830E51-24FB-2E46-810B-6EF35CC73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585B373-477F-794D-9041-388F45BC2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AA0C6-7C19-7F42-8DB0-70028A4E53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618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4A06760-ACBD-394A-A653-ECF3F8D0C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E3B81F4-BD13-7E44-B536-52442109E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FA6E4FD-1CC0-0C4E-8680-EEEAC242C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914AB-A30D-984C-BC40-101FAFC59F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373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9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22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93;p53">
            <a:extLst>
              <a:ext uri="{FF2B5EF4-FFF2-40B4-BE49-F238E27FC236}">
                <a16:creationId xmlns:a16="http://schemas.microsoft.com/office/drawing/2014/main" id="{03E89C42-732C-1241-9B49-4619D0C4CEF3}"/>
              </a:ext>
            </a:extLst>
          </p:cNvPr>
          <p:cNvSpPr/>
          <p:nvPr userDrawn="1"/>
        </p:nvSpPr>
        <p:spPr>
          <a:xfrm>
            <a:off x="3077428" y="1652985"/>
            <a:ext cx="9114571" cy="3578087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Google Shape;694;p53">
            <a:extLst>
              <a:ext uri="{FF2B5EF4-FFF2-40B4-BE49-F238E27FC236}">
                <a16:creationId xmlns:a16="http://schemas.microsoft.com/office/drawing/2014/main" id="{B2E438F7-1275-3E48-B030-88D7CADB1513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0" y="-6531"/>
            <a:ext cx="5681472" cy="6877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703;p53">
            <a:extLst>
              <a:ext uri="{FF2B5EF4-FFF2-40B4-BE49-F238E27FC236}">
                <a16:creationId xmlns:a16="http://schemas.microsoft.com/office/drawing/2014/main" id="{411923B4-1641-7D4D-A84A-4540E5B2A267}"/>
              </a:ext>
            </a:extLst>
          </p:cNvPr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97978" y="-6531"/>
            <a:ext cx="2554425" cy="23226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/>
          <p:cNvGrpSpPr/>
          <p:nvPr userDrawn="1"/>
        </p:nvGrpSpPr>
        <p:grpSpPr>
          <a:xfrm>
            <a:off x="9118389" y="125955"/>
            <a:ext cx="2930073" cy="1343370"/>
            <a:chOff x="6481713" y="125955"/>
            <a:chExt cx="2930073" cy="1343370"/>
          </a:xfrm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1713" y="125955"/>
              <a:ext cx="1343370" cy="134337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2895" y="161458"/>
              <a:ext cx="1508891" cy="1260457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"/>
          <a:stretch/>
        </p:blipFill>
        <p:spPr>
          <a:xfrm>
            <a:off x="42528" y="2068406"/>
            <a:ext cx="4306120" cy="2943388"/>
          </a:xfrm>
          <a:prstGeom prst="rect">
            <a:avLst/>
          </a:prstGeom>
        </p:spPr>
      </p:pic>
      <p:sp>
        <p:nvSpPr>
          <p:cNvPr id="10" name="Google Shape;701;p53">
            <a:extLst>
              <a:ext uri="{FF2B5EF4-FFF2-40B4-BE49-F238E27FC236}">
                <a16:creationId xmlns:a16="http://schemas.microsoft.com/office/drawing/2014/main" id="{1D03E609-44EC-BC47-A4B7-05ADA0D3891B}"/>
              </a:ext>
            </a:extLst>
          </p:cNvPr>
          <p:cNvSpPr txBox="1"/>
          <p:nvPr userDrawn="1"/>
        </p:nvSpPr>
        <p:spPr>
          <a:xfrm>
            <a:off x="407916" y="5329518"/>
            <a:ext cx="4174358" cy="1039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National Oceanic and </a:t>
            </a:r>
          </a:p>
          <a:p>
            <a:r>
              <a:rPr lang="en-US" sz="24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Atmospheric</a:t>
            </a:r>
            <a:r>
              <a:rPr lang="en-US" sz="2400" baseline="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 Administration</a:t>
            </a:r>
            <a:endParaRPr lang="en-US" sz="2400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873B46-884B-E84F-B974-E245A71D7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1107" y="64947"/>
            <a:ext cx="8920156" cy="818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D646E-AFD3-1344-BA4A-45557BA5AF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016034"/>
            <a:ext cx="10515600" cy="54891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Google Shape;711;p54">
            <a:extLst>
              <a:ext uri="{FF2B5EF4-FFF2-40B4-BE49-F238E27FC236}">
                <a16:creationId xmlns:a16="http://schemas.microsoft.com/office/drawing/2014/main" id="{A3BA3C56-EDE4-8940-85F8-CCBCD770AF24}"/>
              </a:ext>
            </a:extLst>
          </p:cNvPr>
          <p:cNvSpPr txBox="1">
            <a:spLocks/>
          </p:cNvSpPr>
          <p:nvPr userDrawn="1"/>
        </p:nvSpPr>
        <p:spPr>
          <a:xfrm>
            <a:off x="11352437" y="6196353"/>
            <a:ext cx="830181" cy="673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b="0" i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F634EAF-3A5E-D443-B508-2B1841C4881F}"/>
              </a:ext>
            </a:extLst>
          </p:cNvPr>
          <p:cNvSpPr/>
          <p:nvPr userDrawn="1"/>
        </p:nvSpPr>
        <p:spPr>
          <a:xfrm>
            <a:off x="0" y="923716"/>
            <a:ext cx="12192000" cy="45719"/>
          </a:xfrm>
          <a:prstGeom prst="rect">
            <a:avLst/>
          </a:prstGeom>
          <a:solidFill>
            <a:srgbClr val="000078"/>
          </a:solidFill>
          <a:ln>
            <a:solidFill>
              <a:srgbClr val="000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rgbClr val="000078"/>
              </a:solidFill>
              <a:latin typeface="Calibri" panose="020F0502020204030204" pitchFamily="34" charset="0"/>
            </a:endParaRPr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>
          <a:xfrm>
            <a:off x="10440215" y="85871"/>
            <a:ext cx="1698874" cy="811452"/>
            <a:chOff x="10533206" y="85874"/>
            <a:chExt cx="1587733" cy="758366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345F0FB-2B0B-0946-A4A8-51F7611BA1D3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10533206" y="85874"/>
              <a:ext cx="754966" cy="758366"/>
              <a:chOff x="310960" y="5520595"/>
              <a:chExt cx="1244130" cy="1249732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87B9017E-5988-5844-9F5B-C9FF9C98F722}"/>
                  </a:ext>
                </a:extLst>
              </p:cNvPr>
              <p:cNvSpPr/>
              <p:nvPr userDrawn="1"/>
            </p:nvSpPr>
            <p:spPr>
              <a:xfrm>
                <a:off x="310960" y="5520595"/>
                <a:ext cx="1239704" cy="123970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 i="0" dirty="0">
                  <a:latin typeface="Calibri" panose="020F0502020204030204" pitchFamily="34" charset="0"/>
                </a:endParaRPr>
              </a:p>
            </p:txBody>
          </p:sp>
          <p:pic>
            <p:nvPicPr>
              <p:cNvPr id="21" name="Google Shape;713;p54">
                <a:extLst>
                  <a:ext uri="{FF2B5EF4-FFF2-40B4-BE49-F238E27FC236}">
                    <a16:creationId xmlns:a16="http://schemas.microsoft.com/office/drawing/2014/main" id="{970ACC8B-EF90-3C4B-8960-764C4981D66B}"/>
                  </a:ext>
                </a:extLst>
              </p:cNvPr>
              <p:cNvPicPr preferRelativeResize="0">
                <a:picLocks noChangeAspect="1"/>
              </p:cNvPicPr>
              <p:nvPr userDrawn="1"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352774" y="5568011"/>
                <a:ext cx="1202316" cy="120231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75960" y="126311"/>
              <a:ext cx="844979" cy="705856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27435" y="39190"/>
            <a:ext cx="1338427" cy="864054"/>
          </a:xfrm>
          <a:prstGeom prst="rect">
            <a:avLst/>
          </a:prstGeom>
        </p:spPr>
      </p:pic>
      <p:sp>
        <p:nvSpPr>
          <p:cNvPr id="15" name="Footer Placeholder 4"/>
          <p:cNvSpPr txBox="1">
            <a:spLocks/>
          </p:cNvSpPr>
          <p:nvPr userDrawn="1"/>
        </p:nvSpPr>
        <p:spPr bwMode="auto">
          <a:xfrm>
            <a:off x="0" y="6646909"/>
            <a:ext cx="12192000" cy="211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sz="800" b="1" kern="1200" baseline="0" dirty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+mn-cs"/>
              </a:rPr>
              <a:t>SWFO GS PGD Preliminary Design Review – August 30-31, 2021</a:t>
            </a:r>
            <a:endParaRPr lang="en-US" sz="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86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rgbClr val="00206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–"/>
        <a:defRPr sz="24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0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D646E-AFD3-1344-BA4A-45557BA5AF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016034"/>
            <a:ext cx="10515600" cy="54891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Google Shape;711;p54">
            <a:extLst>
              <a:ext uri="{FF2B5EF4-FFF2-40B4-BE49-F238E27FC236}">
                <a16:creationId xmlns:a16="http://schemas.microsoft.com/office/drawing/2014/main" id="{A3BA3C56-EDE4-8940-85F8-CCBCD770AF24}"/>
              </a:ext>
            </a:extLst>
          </p:cNvPr>
          <p:cNvSpPr txBox="1">
            <a:spLocks/>
          </p:cNvSpPr>
          <p:nvPr userDrawn="1"/>
        </p:nvSpPr>
        <p:spPr>
          <a:xfrm>
            <a:off x="11335185" y="6505146"/>
            <a:ext cx="830181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b="0" i="0" smtClean="0">
                <a:solidFill>
                  <a:srgbClr val="CCCC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b="0" i="0" dirty="0">
              <a:solidFill>
                <a:srgbClr val="CCCC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368F21B-E883-4CA0-8318-592CFF17940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440215" y="85871"/>
            <a:ext cx="1698874" cy="811452"/>
            <a:chOff x="10533206" y="85874"/>
            <a:chExt cx="1587733" cy="75836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F53435C-F143-4992-8829-06D93343CFE8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10533206" y="85874"/>
              <a:ext cx="754966" cy="758366"/>
              <a:chOff x="310960" y="5520595"/>
              <a:chExt cx="1244130" cy="1249732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E7B2B8CA-E3F6-4B8A-99C7-F7CF59640429}"/>
                  </a:ext>
                </a:extLst>
              </p:cNvPr>
              <p:cNvSpPr/>
              <p:nvPr userDrawn="1"/>
            </p:nvSpPr>
            <p:spPr>
              <a:xfrm>
                <a:off x="310960" y="5520595"/>
                <a:ext cx="1239704" cy="123970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 i="0" dirty="0">
                  <a:latin typeface="Calibri" panose="020F0502020204030204" pitchFamily="34" charset="0"/>
                </a:endParaRPr>
              </a:p>
            </p:txBody>
          </p:sp>
          <p:pic>
            <p:nvPicPr>
              <p:cNvPr id="22" name="Google Shape;713;p54">
                <a:extLst>
                  <a:ext uri="{FF2B5EF4-FFF2-40B4-BE49-F238E27FC236}">
                    <a16:creationId xmlns:a16="http://schemas.microsoft.com/office/drawing/2014/main" id="{ACD25E6D-3ABC-407B-9EC0-43F738577CB1}"/>
                  </a:ext>
                </a:extLst>
              </p:cNvPr>
              <p:cNvPicPr preferRelativeResize="0">
                <a:picLocks noChangeAspect="1"/>
              </p:cNvPicPr>
              <p:nvPr userDrawn="1"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352774" y="5568011"/>
                <a:ext cx="1202316" cy="120231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56F9A71-A67F-4018-8D22-62485328D7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75960" y="126311"/>
              <a:ext cx="844979" cy="705856"/>
            </a:xfrm>
            <a:prstGeom prst="rect">
              <a:avLst/>
            </a:prstGeom>
          </p:spPr>
        </p:pic>
      </p:grpSp>
      <p:sp>
        <p:nvSpPr>
          <p:cNvPr id="24" name="Title Placeholder 1">
            <a:extLst>
              <a:ext uri="{FF2B5EF4-FFF2-40B4-BE49-F238E27FC236}">
                <a16:creationId xmlns:a16="http://schemas.microsoft.com/office/drawing/2014/main" id="{AA0A5113-352A-4102-A8DB-6F9E12DE7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1107" y="64947"/>
            <a:ext cx="8920156" cy="818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27435" y="39190"/>
            <a:ext cx="1338427" cy="864054"/>
          </a:xfrm>
          <a:prstGeom prst="rect">
            <a:avLst/>
          </a:prstGeom>
        </p:spPr>
      </p:pic>
      <p:sp>
        <p:nvSpPr>
          <p:cNvPr id="14" name="Footer Placeholder 4"/>
          <p:cNvSpPr txBox="1">
            <a:spLocks/>
          </p:cNvSpPr>
          <p:nvPr userDrawn="1"/>
        </p:nvSpPr>
        <p:spPr bwMode="auto">
          <a:xfrm>
            <a:off x="0" y="6646909"/>
            <a:ext cx="12192000" cy="211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sz="800" b="1" i="0" u="none" strike="noStrike" kern="1200" cap="none" baseline="0" dirty="0">
                <a:solidFill>
                  <a:srgbClr val="002060"/>
                </a:solidFill>
                <a:effectLst/>
                <a:latin typeface="Arial" pitchFamily="34" charset="0"/>
                <a:ea typeface="Arial"/>
                <a:cs typeface="Arial"/>
                <a:sym typeface="Arial"/>
              </a:rPr>
              <a:t>PRESENTATION TITLE – DATE – RESTRICTIONS (update via master slides)</a:t>
            </a:r>
            <a:endParaRPr lang="en-US" sz="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38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7" r:id="rId2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rgbClr val="00206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–"/>
        <a:defRPr sz="24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0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Placeholder 1">
            <a:extLst>
              <a:ext uri="{FF2B5EF4-FFF2-40B4-BE49-F238E27FC236}">
                <a16:creationId xmlns:a16="http://schemas.microsoft.com/office/drawing/2014/main" id="{846F250A-5F0B-B749-9CAC-0922795CF4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47801" y="0"/>
            <a:ext cx="9317567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5603" name="Text Placeholder 2">
            <a:extLst>
              <a:ext uri="{FF2B5EF4-FFF2-40B4-BE49-F238E27FC236}">
                <a16:creationId xmlns:a16="http://schemas.microsoft.com/office/drawing/2014/main" id="{1EA05325-2E10-5344-9262-1616CBAE82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017" y="960439"/>
            <a:ext cx="11819467" cy="512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C74066-DAA2-3B4A-A1E4-A12E0F9939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0118" y="6356351"/>
            <a:ext cx="1951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ECB243-703D-6847-8A0B-833DAA1C66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3610D3-4AE7-F446-9793-D34A8F8AFE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5717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7EE9973-8689-4C40-8990-F8D8957CB4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EAEF5F9-CE2E-8C4A-AF22-8B525EE6CDEB}"/>
              </a:ext>
            </a:extLst>
          </p:cNvPr>
          <p:cNvCxnSpPr>
            <a:cxnSpLocks/>
          </p:cNvCxnSpPr>
          <p:nvPr userDrawn="1"/>
        </p:nvCxnSpPr>
        <p:spPr>
          <a:xfrm>
            <a:off x="0" y="869950"/>
            <a:ext cx="12192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0">
            <a:extLst>
              <a:ext uri="{FF2B5EF4-FFF2-40B4-BE49-F238E27FC236}">
                <a16:creationId xmlns:a16="http://schemas.microsoft.com/office/drawing/2014/main" id="{2E444DF6-775B-8546-82A5-091085306F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951"/>
          <a:stretch>
            <a:fillRect/>
          </a:stretch>
        </p:blipFill>
        <p:spPr bwMode="auto">
          <a:xfrm>
            <a:off x="34925" y="6265863"/>
            <a:ext cx="11874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91CD9A7-8AFB-1C48-8606-4AAD742750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53800" y="48418"/>
            <a:ext cx="776288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5">
            <a:extLst>
              <a:ext uri="{FF2B5EF4-FFF2-40B4-BE49-F238E27FC236}">
                <a16:creationId xmlns:a16="http://schemas.microsoft.com/office/drawing/2014/main" id="{C18897C7-AEC1-5E43-ACE4-DE364058DEC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900" r="25327"/>
          <a:stretch>
            <a:fillRect/>
          </a:stretch>
        </p:blipFill>
        <p:spPr bwMode="auto">
          <a:xfrm>
            <a:off x="11353801" y="6108700"/>
            <a:ext cx="776287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7">
            <a:extLst>
              <a:ext uri="{FF2B5EF4-FFF2-40B4-BE49-F238E27FC236}">
                <a16:creationId xmlns:a16="http://schemas.microsoft.com/office/drawing/2014/main" id="{5B507E38-9ECE-5B41-8B0C-5242D7AF64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" y="57150"/>
            <a:ext cx="1001713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8633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>
            <a:extLst>
              <a:ext uri="{FF2B5EF4-FFF2-40B4-BE49-F238E27FC236}">
                <a16:creationId xmlns:a16="http://schemas.microsoft.com/office/drawing/2014/main" id="{79D6B69E-095D-6444-BE38-787939B392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1" y="838201"/>
            <a:ext cx="10970684" cy="502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2053" name="Text Box 4">
            <a:extLst>
              <a:ext uri="{FF2B5EF4-FFF2-40B4-BE49-F238E27FC236}">
                <a16:creationId xmlns:a16="http://schemas.microsoft.com/office/drawing/2014/main" id="{ED71B47D-50F6-C440-B25C-442DE7D895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0" y="487363"/>
            <a:ext cx="914400" cy="24840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ts val="625"/>
              </a:spcBef>
              <a:buClr>
                <a:srgbClr val="FFFFFF"/>
              </a:buClr>
              <a:buSzPct val="100000"/>
              <a:buFont typeface="Arial" charset="0"/>
              <a:buNone/>
              <a:defRPr/>
            </a:pPr>
            <a:r>
              <a:rPr lang="en-GB" sz="1000" b="1" dirty="0">
                <a:solidFill>
                  <a:srgbClr val="FFFFFF"/>
                </a:solidFill>
                <a:cs typeface="Arial Unicode MS" charset="0"/>
              </a:rPr>
              <a:t>SMART</a:t>
            </a:r>
          </a:p>
        </p:txBody>
      </p:sp>
      <p:sp>
        <p:nvSpPr>
          <p:cNvPr id="1030" name="Rectangle 5">
            <a:extLst>
              <a:ext uri="{FF2B5EF4-FFF2-40B4-BE49-F238E27FC236}">
                <a16:creationId xmlns:a16="http://schemas.microsoft.com/office/drawing/2014/main" id="{2DC5972E-AC05-1A41-B661-D4E89CDE5F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20800" y="31750"/>
            <a:ext cx="9550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1033" name="Rectangle 7">
            <a:extLst>
              <a:ext uri="{FF2B5EF4-FFF2-40B4-BE49-F238E27FC236}">
                <a16:creationId xmlns:a16="http://schemas.microsoft.com/office/drawing/2014/main" id="{E8630D8D-B6B8-584A-A447-DCA04DCA90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46125"/>
            <a:ext cx="12192000" cy="46038"/>
          </a:xfrm>
          <a:prstGeom prst="rect">
            <a:avLst/>
          </a:prstGeom>
          <a:solidFill>
            <a:srgbClr val="993300"/>
          </a:solidFill>
          <a:ln w="9360">
            <a:solidFill>
              <a:srgbClr val="00007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8B47F5-7710-0944-909B-6C21ABCAFB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47200" y="6518276"/>
            <a:ext cx="2743200" cy="2270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898989"/>
                </a:solidFill>
              </a:defRPr>
            </a:lvl1pPr>
          </a:lstStyle>
          <a:p>
            <a:r>
              <a:rPr lang="en-US" altLang="en-US" dirty="0"/>
              <a:t> </a:t>
            </a:r>
            <a:fld id="{E1072825-3618-7440-8DF1-45E8AA32077C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86223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</p:sldLayoutIdLst>
  <p:hf hdr="0" ftr="0" dt="0"/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76"/>
        </a:buClr>
        <a:buSzPct val="100000"/>
        <a:buFont typeface="Arial" panose="020B0604020202020204" pitchFamily="34" charset="0"/>
        <a:defRPr sz="3000" b="1">
          <a:solidFill>
            <a:srgbClr val="000076"/>
          </a:solidFill>
          <a:latin typeface="+mj-lt"/>
          <a:ea typeface="ＭＳ Ｐゴシック" charset="0"/>
          <a:cs typeface="+mj-cs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76"/>
        </a:buClr>
        <a:buSzPct val="100000"/>
        <a:buFont typeface="Arial" panose="020B0604020202020204" pitchFamily="34" charset="0"/>
        <a:defRPr sz="3000" b="1">
          <a:solidFill>
            <a:srgbClr val="000076"/>
          </a:solidFill>
          <a:latin typeface="Calibri Light" pitchFamily="34" charset="0"/>
          <a:ea typeface="ＭＳ Ｐゴシック" charset="0"/>
          <a:cs typeface="Arial Unicode MS" charset="0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76"/>
        </a:buClr>
        <a:buSzPct val="100000"/>
        <a:buFont typeface="Arial" panose="020B0604020202020204" pitchFamily="34" charset="0"/>
        <a:defRPr sz="3000" b="1">
          <a:solidFill>
            <a:srgbClr val="000076"/>
          </a:solidFill>
          <a:latin typeface="Calibri Light" pitchFamily="34" charset="0"/>
          <a:ea typeface="ＭＳ Ｐゴシック" charset="0"/>
          <a:cs typeface="Arial Unicode MS" charset="0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76"/>
        </a:buClr>
        <a:buSzPct val="100000"/>
        <a:buFont typeface="Arial" panose="020B0604020202020204" pitchFamily="34" charset="0"/>
        <a:defRPr sz="3000" b="1">
          <a:solidFill>
            <a:srgbClr val="000076"/>
          </a:solidFill>
          <a:latin typeface="Calibri Light" pitchFamily="34" charset="0"/>
          <a:ea typeface="ＭＳ Ｐゴシック" charset="0"/>
          <a:cs typeface="Arial Unicode MS" charset="0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76"/>
        </a:buClr>
        <a:buSzPct val="100000"/>
        <a:buFont typeface="Arial" panose="020B0604020202020204" pitchFamily="34" charset="0"/>
        <a:defRPr sz="3000" b="1">
          <a:solidFill>
            <a:srgbClr val="000076"/>
          </a:solidFill>
          <a:latin typeface="Calibri Light" pitchFamily="34" charset="0"/>
          <a:ea typeface="ＭＳ Ｐゴシック" charset="0"/>
          <a:cs typeface="Arial Unicode MS" charset="0"/>
        </a:defRPr>
      </a:lvl5pPr>
      <a:lvl6pPr marL="457200"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76"/>
        </a:buClr>
        <a:buSzPct val="100000"/>
        <a:buFont typeface="Arial" charset="0"/>
        <a:defRPr sz="2800" b="1">
          <a:solidFill>
            <a:srgbClr val="000076"/>
          </a:solidFill>
          <a:latin typeface="Arial" charset="0"/>
          <a:cs typeface="Arial Unicode MS" charset="0"/>
        </a:defRPr>
      </a:lvl6pPr>
      <a:lvl7pPr marL="914400"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76"/>
        </a:buClr>
        <a:buSzPct val="100000"/>
        <a:buFont typeface="Arial" charset="0"/>
        <a:defRPr sz="2800" b="1">
          <a:solidFill>
            <a:srgbClr val="000076"/>
          </a:solidFill>
          <a:latin typeface="Arial" charset="0"/>
          <a:cs typeface="Arial Unicode MS" charset="0"/>
        </a:defRPr>
      </a:lvl7pPr>
      <a:lvl8pPr marL="1371600"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76"/>
        </a:buClr>
        <a:buSzPct val="100000"/>
        <a:buFont typeface="Arial" charset="0"/>
        <a:defRPr sz="2800" b="1">
          <a:solidFill>
            <a:srgbClr val="000076"/>
          </a:solidFill>
          <a:latin typeface="Arial" charset="0"/>
          <a:cs typeface="Arial Unicode MS" charset="0"/>
        </a:defRPr>
      </a:lvl8pPr>
      <a:lvl9pPr marL="1828800"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76"/>
        </a:buClr>
        <a:buSzPct val="100000"/>
        <a:buFont typeface="Arial" charset="0"/>
        <a:defRPr sz="2800" b="1">
          <a:solidFill>
            <a:srgbClr val="000076"/>
          </a:solidFill>
          <a:latin typeface="Arial" charset="0"/>
          <a:cs typeface="Arial Unicode MS" charset="0"/>
        </a:defRPr>
      </a:lvl9pPr>
    </p:titleStyle>
    <p:bodyStyle>
      <a:lvl1pPr marL="341313" indent="-341313" algn="l" defTabSz="457200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76"/>
        </a:buClr>
        <a:buSzPct val="125000"/>
        <a:buFont typeface="Arial" panose="020B0604020202020204" pitchFamily="34" charset="0"/>
        <a:buChar char="•"/>
        <a:defRPr sz="2400" b="1">
          <a:solidFill>
            <a:srgbClr val="000000"/>
          </a:solidFill>
          <a:latin typeface="+mn-lt"/>
          <a:ea typeface="ＭＳ Ｐゴシック" charset="0"/>
          <a:cs typeface="+mn-cs"/>
        </a:defRPr>
      </a:lvl1pPr>
      <a:lvl2pPr marL="741363" indent="-284163" algn="l" defTabSz="457200" rtl="0" eaLnBrk="0" fontAlgn="base" hangingPunct="0">
        <a:lnSpc>
          <a:spcPct val="93000"/>
        </a:lnSpc>
        <a:spcBef>
          <a:spcPts val="550"/>
        </a:spcBef>
        <a:spcAft>
          <a:spcPct val="0"/>
        </a:spcAft>
        <a:buClr>
          <a:srgbClr val="990000"/>
        </a:buClr>
        <a:buSzPct val="125000"/>
        <a:buFont typeface="Arial" panose="020B0604020202020204" pitchFamily="34" charset="0"/>
        <a:buChar char="▪"/>
        <a:defRPr sz="2200">
          <a:solidFill>
            <a:srgbClr val="000000"/>
          </a:solidFill>
          <a:latin typeface="+mn-lt"/>
          <a:ea typeface="Arial Unicode MS" pitchFamily="34" charset="-128"/>
          <a:cs typeface="Arial Unicode MS" pitchFamily="34" charset="-128"/>
        </a:defRPr>
      </a:lvl2pPr>
      <a:lvl3pPr marL="1084263" indent="-228600" algn="l" defTabSz="457200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rgbClr val="000000"/>
          </a:solidFill>
          <a:latin typeface="+mn-lt"/>
          <a:ea typeface="Arial Unicode MS" pitchFamily="34" charset="-128"/>
          <a:cs typeface="Arial Unicode MS" pitchFamily="34" charset="-128"/>
        </a:defRPr>
      </a:lvl3pPr>
      <a:lvl4pPr marL="1427163" indent="-228600" algn="l" defTabSz="457200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▪"/>
        <a:defRPr sz="2000">
          <a:solidFill>
            <a:srgbClr val="000000"/>
          </a:solidFill>
          <a:latin typeface="+mn-lt"/>
          <a:ea typeface="Arial Unicode MS" pitchFamily="34" charset="-128"/>
          <a:cs typeface="Arial Unicode MS" pitchFamily="34" charset="-128"/>
        </a:defRPr>
      </a:lvl4pPr>
      <a:lvl5pPr marL="1770063" indent="-228600" algn="l" defTabSz="457200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−"/>
        <a:defRPr sz="2000">
          <a:solidFill>
            <a:srgbClr val="000000"/>
          </a:solidFill>
          <a:latin typeface="+mn-lt"/>
          <a:ea typeface="Arial Unicode MS" pitchFamily="34" charset="-128"/>
          <a:cs typeface="Arial Unicode MS" pitchFamily="34" charset="-128"/>
        </a:defRPr>
      </a:lvl5pPr>
      <a:lvl6pPr marL="2227263" indent="-228600" algn="l" defTabSz="457200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6pPr>
      <a:lvl7pPr marL="2684463" indent="-228600" algn="l" defTabSz="457200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141663" indent="-228600" algn="l" defTabSz="457200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598863" indent="-228600" algn="l" defTabSz="457200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873B46-884B-E84F-B974-E245A71D7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1107" y="64947"/>
            <a:ext cx="8920156" cy="818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D646E-AFD3-1344-BA4A-45557BA5AF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016034"/>
            <a:ext cx="10515600" cy="54891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Google Shape;711;p54">
            <a:extLst>
              <a:ext uri="{FF2B5EF4-FFF2-40B4-BE49-F238E27FC236}">
                <a16:creationId xmlns:a16="http://schemas.microsoft.com/office/drawing/2014/main" id="{A3BA3C56-EDE4-8940-85F8-CCBCD770AF24}"/>
              </a:ext>
            </a:extLst>
          </p:cNvPr>
          <p:cNvSpPr txBox="1">
            <a:spLocks/>
          </p:cNvSpPr>
          <p:nvPr userDrawn="1"/>
        </p:nvSpPr>
        <p:spPr>
          <a:xfrm>
            <a:off x="11361063" y="6159261"/>
            <a:ext cx="830181" cy="719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b="0" i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F634EAF-3A5E-D443-B508-2B1841C4881F}"/>
              </a:ext>
            </a:extLst>
          </p:cNvPr>
          <p:cNvSpPr/>
          <p:nvPr userDrawn="1"/>
        </p:nvSpPr>
        <p:spPr>
          <a:xfrm>
            <a:off x="0" y="923716"/>
            <a:ext cx="12192000" cy="45719"/>
          </a:xfrm>
          <a:prstGeom prst="rect">
            <a:avLst/>
          </a:prstGeom>
          <a:solidFill>
            <a:srgbClr val="000078"/>
          </a:solidFill>
          <a:ln>
            <a:solidFill>
              <a:srgbClr val="000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rgbClr val="000078"/>
              </a:solidFill>
              <a:latin typeface="Calibri" panose="020F0502020204030204" pitchFamily="34" charset="0"/>
            </a:endParaRPr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>
          <a:xfrm>
            <a:off x="10440215" y="85871"/>
            <a:ext cx="1698874" cy="811452"/>
            <a:chOff x="10533206" y="85874"/>
            <a:chExt cx="1587733" cy="758366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345F0FB-2B0B-0946-A4A8-51F7611BA1D3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10533206" y="85874"/>
              <a:ext cx="754966" cy="758366"/>
              <a:chOff x="310960" y="5520595"/>
              <a:chExt cx="1244130" cy="1249732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87B9017E-5988-5844-9F5B-C9FF9C98F722}"/>
                  </a:ext>
                </a:extLst>
              </p:cNvPr>
              <p:cNvSpPr/>
              <p:nvPr userDrawn="1"/>
            </p:nvSpPr>
            <p:spPr>
              <a:xfrm>
                <a:off x="310960" y="5520595"/>
                <a:ext cx="1239704" cy="123970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 i="0" dirty="0">
                  <a:latin typeface="Calibri" panose="020F0502020204030204" pitchFamily="34" charset="0"/>
                </a:endParaRPr>
              </a:p>
            </p:txBody>
          </p:sp>
          <p:pic>
            <p:nvPicPr>
              <p:cNvPr id="21" name="Google Shape;713;p54">
                <a:extLst>
                  <a:ext uri="{FF2B5EF4-FFF2-40B4-BE49-F238E27FC236}">
                    <a16:creationId xmlns:a16="http://schemas.microsoft.com/office/drawing/2014/main" id="{970ACC8B-EF90-3C4B-8960-764C4981D66B}"/>
                  </a:ext>
                </a:extLst>
              </p:cNvPr>
              <p:cNvPicPr preferRelativeResize="0">
                <a:picLocks noChangeAspect="1"/>
              </p:cNvPicPr>
              <p:nvPr userDrawn="1"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352774" y="5568011"/>
                <a:ext cx="1202316" cy="120231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75960" y="126311"/>
              <a:ext cx="844979" cy="705856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27435" y="39190"/>
            <a:ext cx="1338427" cy="864054"/>
          </a:xfrm>
          <a:prstGeom prst="rect">
            <a:avLst/>
          </a:prstGeom>
        </p:spPr>
      </p:pic>
      <p:sp>
        <p:nvSpPr>
          <p:cNvPr id="15" name="Footer Placeholder 4"/>
          <p:cNvSpPr txBox="1">
            <a:spLocks/>
          </p:cNvSpPr>
          <p:nvPr userDrawn="1"/>
        </p:nvSpPr>
        <p:spPr bwMode="auto">
          <a:xfrm>
            <a:off x="0" y="6646909"/>
            <a:ext cx="12192000" cy="211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sz="800" b="1" kern="1200" baseline="0" dirty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+mn-cs"/>
              </a:rPr>
              <a:t>SWFO GS PGD Preliminary Design Review – August 30-31, 2021</a:t>
            </a:r>
            <a:endParaRPr lang="en-US" sz="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145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2" r:id="rId3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rgbClr val="00206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–"/>
        <a:defRPr sz="24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0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Placeholder 1">
            <a:extLst>
              <a:ext uri="{FF2B5EF4-FFF2-40B4-BE49-F238E27FC236}">
                <a16:creationId xmlns:a16="http://schemas.microsoft.com/office/drawing/2014/main" id="{846F250A-5F0B-B749-9CAC-0922795CF4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47801" y="0"/>
            <a:ext cx="9317567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5603" name="Text Placeholder 2">
            <a:extLst>
              <a:ext uri="{FF2B5EF4-FFF2-40B4-BE49-F238E27FC236}">
                <a16:creationId xmlns:a16="http://schemas.microsoft.com/office/drawing/2014/main" id="{1EA05325-2E10-5344-9262-1616CBAE82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017" y="960439"/>
            <a:ext cx="11819467" cy="512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C74066-DAA2-3B4A-A1E4-A12E0F9939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0118" y="6356351"/>
            <a:ext cx="1951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911E6E2-5049-6643-8459-5BFD37009775}" type="datetime1">
              <a:rPr lang="en-US" smtClean="0"/>
              <a:pPr>
                <a:defRPr/>
              </a:pPr>
              <a:t>7/29/2024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ECB243-703D-6847-8A0B-833DAA1C66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SWIPS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3610D3-4AE7-F446-9793-D34A8F8AFE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5717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7EE9973-8689-4C40-8990-F8D8957CB4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EAEF5F9-CE2E-8C4A-AF22-8B525EE6CDEB}"/>
              </a:ext>
            </a:extLst>
          </p:cNvPr>
          <p:cNvCxnSpPr>
            <a:cxnSpLocks/>
          </p:cNvCxnSpPr>
          <p:nvPr userDrawn="1"/>
        </p:nvCxnSpPr>
        <p:spPr>
          <a:xfrm>
            <a:off x="0" y="869950"/>
            <a:ext cx="12192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0">
            <a:extLst>
              <a:ext uri="{FF2B5EF4-FFF2-40B4-BE49-F238E27FC236}">
                <a16:creationId xmlns:a16="http://schemas.microsoft.com/office/drawing/2014/main" id="{2E444DF6-775B-8546-82A5-091085306F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951"/>
          <a:stretch>
            <a:fillRect/>
          </a:stretch>
        </p:blipFill>
        <p:spPr bwMode="auto">
          <a:xfrm>
            <a:off x="34925" y="6265863"/>
            <a:ext cx="11874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91CD9A7-8AFB-1C48-8606-4AAD742750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53800" y="48418"/>
            <a:ext cx="776288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5">
            <a:extLst>
              <a:ext uri="{FF2B5EF4-FFF2-40B4-BE49-F238E27FC236}">
                <a16:creationId xmlns:a16="http://schemas.microsoft.com/office/drawing/2014/main" id="{C18897C7-AEC1-5E43-ACE4-DE364058DEC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900" r="25327"/>
          <a:stretch>
            <a:fillRect/>
          </a:stretch>
        </p:blipFill>
        <p:spPr bwMode="auto">
          <a:xfrm>
            <a:off x="11353801" y="6108700"/>
            <a:ext cx="776287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7">
            <a:extLst>
              <a:ext uri="{FF2B5EF4-FFF2-40B4-BE49-F238E27FC236}">
                <a16:creationId xmlns:a16="http://schemas.microsoft.com/office/drawing/2014/main" id="{5B507E38-9ECE-5B41-8B0C-5242D7AF64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" y="57150"/>
            <a:ext cx="1001713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078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hf sldNum="0" hd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4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7506A-F41E-2E41-94AA-96A9E3A14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/>
              <a:t>Slide Title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F591062-A37B-3342-AE34-0227366F12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80118" y="6356351"/>
            <a:ext cx="1951567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4/6/2021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3BB5C90-DDB1-6042-96F2-9BC2C4C48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SWIPS Ground Processing Algorithm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33768DE4-4794-0344-9A74-75CF499CC3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584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AF6801F-A41D-DC43-92DB-F93B32EC4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59" y="94218"/>
            <a:ext cx="11663649" cy="1629762"/>
          </a:xfrm>
          <a:prstGeom prst="rect">
            <a:avLst/>
          </a:prstGeom>
          <a:solidFill>
            <a:schemeClr val="bg1">
              <a:lumMod val="85000"/>
              <a:alpha val="24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4c. Solar Wind Plasma Sensor (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Calibri Light" panose="020F0302020204030204"/>
                <a:ea typeface="ＭＳ Ｐゴシック" panose="020B0600070205080204" pitchFamily="34" charset="-128"/>
                <a:cs typeface="+mj-cs"/>
              </a:rPr>
              <a:t>SWiPS)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Calibri Light" panose="020F0302020204030204"/>
                <a:ea typeface="ＭＳ Ｐゴシック" panose="020B0600070205080204" pitchFamily="34" charset="-128"/>
                <a:cs typeface="+mj-cs"/>
              </a:rPr>
              <a:t>Ground Processing Algorithm (GPA)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329F66C-DD96-3E49-836D-C504C2542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5491209"/>
            <a:ext cx="11663649" cy="1047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7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panose="020B0600070205080204" pitchFamily="34" charset="-128"/>
                <a:cs typeface="+mn-cs"/>
              </a:rPr>
              <a:t>August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panose="020B0600070205080204" pitchFamily="34" charset="-128"/>
                <a:cs typeface="+mn-cs"/>
              </a:rPr>
              <a:t>30, 2021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CF8986D-593B-E748-AC3F-790AF3DE49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84" y="2589122"/>
            <a:ext cx="11663649" cy="162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Heather Elliott, Brad Trantham, </a:t>
            </a:r>
          </a:p>
          <a:p>
            <a:pPr marL="0" marR="0" lvl="0" indent="0" algn="ctr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Rebecca Perryman, Nicole Standiford, and Robert Ebert</a:t>
            </a:r>
          </a:p>
        </p:txBody>
      </p:sp>
    </p:spTree>
    <p:extLst>
      <p:ext uri="{BB962C8B-B14F-4D97-AF65-F5344CB8AC3E}">
        <p14:creationId xmlns:p14="http://schemas.microsoft.com/office/powerpoint/2010/main" val="1390415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69F17-E55D-7F41-904A-DBC15CDB5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SWIPS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ECE899F-CAB1-4D48-B182-8EDF39554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858838"/>
          </a:xfrm>
        </p:spPr>
        <p:txBody>
          <a:bodyPr/>
          <a:lstStyle/>
          <a:p>
            <a:pPr algn="ctr"/>
            <a:r>
              <a:rPr lang="en-US" sz="4000" b="1" dirty="0"/>
              <a:t>SWiPS Science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922CEB-6E57-3248-807C-F76EE7ADE3B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7650" y="910346"/>
            <a:ext cx="2809456" cy="26545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70D524D-96B9-2042-805C-71F75E075235}"/>
              </a:ext>
            </a:extLst>
          </p:cNvPr>
          <p:cNvSpPr txBox="1"/>
          <p:nvPr/>
        </p:nvSpPr>
        <p:spPr>
          <a:xfrm>
            <a:off x="6221815" y="3287927"/>
            <a:ext cx="13716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Kilpua et al. 2017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BA65CBD-6E06-0545-B38D-B290A598B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03020"/>
            <a:ext cx="6248400" cy="5301823"/>
          </a:xfrm>
        </p:spPr>
        <p:txBody>
          <a:bodyPr>
            <a:noAutofit/>
          </a:bodyPr>
          <a:lstStyle/>
          <a:p>
            <a:r>
              <a:rPr lang="en-US" sz="2400" dirty="0"/>
              <a:t>The SWiPS will measure solar wind ions, the super-sonic flow of hot plasma from the Sun, at 1 AU. </a:t>
            </a:r>
          </a:p>
          <a:p>
            <a:r>
              <a:rPr lang="en-US" sz="2400" dirty="0"/>
              <a:t>The measurements are used to characterize Space Weather causing events such as:</a:t>
            </a:r>
          </a:p>
          <a:p>
            <a:pPr lvl="1"/>
            <a:r>
              <a:rPr lang="en-US" dirty="0"/>
              <a:t>Coronal mass ejections (CMEs). </a:t>
            </a:r>
          </a:p>
          <a:p>
            <a:pPr lvl="1"/>
            <a:r>
              <a:rPr lang="en-US" dirty="0"/>
              <a:t>Interplanetary (IP) shocks.</a:t>
            </a:r>
          </a:p>
          <a:p>
            <a:pPr lvl="1"/>
            <a:r>
              <a:rPr lang="en-US" dirty="0"/>
              <a:t>Corotating interaction regions (CIRs).</a:t>
            </a:r>
          </a:p>
          <a:p>
            <a:pPr lvl="1"/>
            <a:r>
              <a:rPr lang="en-US" dirty="0"/>
              <a:t>High-speed flows associated with coronal holes. </a:t>
            </a:r>
          </a:p>
          <a:p>
            <a:r>
              <a:rPr lang="en-US" sz="2400" dirty="0"/>
              <a:t>SWiPS provides early warning of changes which affect the geomagnetic environment. 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F51E51-27D1-8742-ACEA-13337735F4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4797" y="3505200"/>
            <a:ext cx="3640661" cy="329122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B423081-055C-AE49-AA45-953B761C7654}"/>
              </a:ext>
            </a:extLst>
          </p:cNvPr>
          <p:cNvSpPr txBox="1"/>
          <p:nvPr/>
        </p:nvSpPr>
        <p:spPr>
          <a:xfrm>
            <a:off x="7086600" y="5763182"/>
            <a:ext cx="1597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Deforest, de Koning, &amp; Elliott, 2017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5E6C77-10BB-CE42-8DE0-038B8A6A2B94}"/>
              </a:ext>
            </a:extLst>
          </p:cNvPr>
          <p:cNvSpPr txBox="1"/>
          <p:nvPr/>
        </p:nvSpPr>
        <p:spPr>
          <a:xfrm>
            <a:off x="9133661" y="3609201"/>
            <a:ext cx="543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shock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C57CED7-92C0-284B-8C39-CACE69845FB7}"/>
              </a:ext>
            </a:extLst>
          </p:cNvPr>
          <p:cNvCxnSpPr>
            <a:cxnSpLocks/>
          </p:cNvCxnSpPr>
          <p:nvPr/>
        </p:nvCxnSpPr>
        <p:spPr>
          <a:xfrm>
            <a:off x="9601200" y="3772888"/>
            <a:ext cx="304800" cy="371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6853156E-EB34-B346-9590-CDB6A81B42D0}"/>
              </a:ext>
            </a:extLst>
          </p:cNvPr>
          <p:cNvSpPr txBox="1"/>
          <p:nvPr/>
        </p:nvSpPr>
        <p:spPr>
          <a:xfrm>
            <a:off x="9380790" y="1076111"/>
            <a:ext cx="2647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CMEs and IP Shocks</a:t>
            </a:r>
          </a:p>
        </p:txBody>
      </p:sp>
    </p:spTree>
    <p:extLst>
      <p:ext uri="{BB962C8B-B14F-4D97-AF65-F5344CB8AC3E}">
        <p14:creationId xmlns:p14="http://schemas.microsoft.com/office/powerpoint/2010/main" val="1434536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D4F64-33FB-734F-A5D7-2E6F266B5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SWFO-L1 Performance Requirements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F1D01F4-A9A9-F34A-BC64-8A792B936134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914400" y="1295400"/>
          <a:ext cx="9525000" cy="4631490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4761736">
                  <a:extLst>
                    <a:ext uri="{9D8B030D-6E8A-4147-A177-3AD203B41FA5}">
                      <a16:colId xmlns:a16="http://schemas.microsoft.com/office/drawing/2014/main" val="605126759"/>
                    </a:ext>
                  </a:extLst>
                </a:gridCol>
                <a:gridCol w="4763264">
                  <a:extLst>
                    <a:ext uri="{9D8B030D-6E8A-4147-A177-3AD203B41FA5}">
                      <a16:colId xmlns:a16="http://schemas.microsoft.com/office/drawing/2014/main" val="2784826754"/>
                    </a:ext>
                  </a:extLst>
                </a:gridCol>
              </a:tblGrid>
              <a:tr h="5958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41500" algn="r"/>
                        </a:tabLst>
                      </a:pPr>
                      <a:r>
                        <a:rPr lang="en-US" sz="2400" dirty="0">
                          <a:effectLst/>
                          <a:latin typeface="+mn-lt"/>
                        </a:rPr>
                        <a:t>Measurement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 (Body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55370" algn="l"/>
                        </a:tabLs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SWFO-L1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55370" algn="l"/>
                        </a:tabLst>
                      </a:pPr>
                      <a:r>
                        <a:rPr lang="en-US" sz="2400" dirty="0">
                          <a:effectLst/>
                          <a:latin typeface="+mn-lt"/>
                        </a:rPr>
                        <a:t>Performance Requirement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 (Body CS)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89656279"/>
                  </a:ext>
                </a:extLst>
              </a:tr>
              <a:tr h="38999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</a:rPr>
                        <a:t>Cadence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 (Body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</a:rPr>
                        <a:t>1 minute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 (Body CS)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3776670"/>
                  </a:ext>
                </a:extLst>
              </a:tr>
              <a:tr h="38999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</a:rPr>
                        <a:t>H+ Velocity Range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 (Body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</a:rPr>
                        <a:t>200-2500 km s</a:t>
                      </a:r>
                      <a:r>
                        <a:rPr lang="en-US" sz="2400" baseline="30000" dirty="0">
                          <a:effectLst/>
                          <a:latin typeface="+mn-lt"/>
                        </a:rPr>
                        <a:t>-1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 (Body CS)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5746548"/>
                  </a:ext>
                </a:extLst>
              </a:tr>
              <a:tr h="38999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</a:rPr>
                        <a:t>H+ Velocity Accuracy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 (Body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</a:rPr>
                        <a:t>+/- 10%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 (Body CS)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7695838"/>
                  </a:ext>
                </a:extLst>
              </a:tr>
              <a:tr h="38999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</a:rPr>
                        <a:t>H+ Density Range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 (Body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</a:rPr>
                        <a:t>0.1 -150 cm</a:t>
                      </a:r>
                      <a:r>
                        <a:rPr lang="en-US" sz="2400" baseline="30000" dirty="0">
                          <a:effectLst/>
                          <a:latin typeface="+mn-lt"/>
                        </a:rPr>
                        <a:t>-3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 (Body CS)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1908491"/>
                  </a:ext>
                </a:extLst>
              </a:tr>
              <a:tr h="38999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</a:rPr>
                        <a:t>H+ Density Accuracy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 (Body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</a:rPr>
                        <a:t>+/- 10%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 (Body CS)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78848862"/>
                  </a:ext>
                </a:extLst>
              </a:tr>
              <a:tr h="77999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</a:rPr>
                        <a:t>H+ Temperature Range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 (Body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</a:rPr>
                        <a:t>40,000 -2,000,000 K (3.45 to 172.3 eV)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 (Body CS)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9117063"/>
                  </a:ext>
                </a:extLst>
              </a:tr>
              <a:tr h="38999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</a:rPr>
                        <a:t>H+ Temperature Accuracy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 (Body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</a:rPr>
                        <a:t>+/- 10%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 (Body CS)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9361884"/>
                  </a:ext>
                </a:extLst>
              </a:tr>
              <a:tr h="77999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</a:rPr>
                        <a:t>SW H+ &amp; He++ Dynamic Pressure  1 - 100 nPa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 (Body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</a:rPr>
                        <a:t>Consistent with ranges for n and V.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 (Body CS)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7461809"/>
                  </a:ext>
                </a:extLst>
              </a:tr>
            </a:tbl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782BC8-EA59-AC41-8DC5-F25FE1BAB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SWIPS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356ADC-AB3A-4D50-B56E-097D20D9AA50}"/>
              </a:ext>
            </a:extLst>
          </p:cNvPr>
          <p:cNvSpPr txBox="1"/>
          <p:nvPr/>
        </p:nvSpPr>
        <p:spPr>
          <a:xfrm>
            <a:off x="5896661" y="6584959"/>
            <a:ext cx="49199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R: 4.13 Product Generation, 4.15 Calibration and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Validation; C: SDD 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134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A59FB-E80B-FC49-9143-07C57DFAC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0195" y="63374"/>
            <a:ext cx="6988233" cy="805758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SWiPS Data Products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58C2F2-5974-5E47-9822-594D02D2D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SWIPS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8E45CC4-EEE2-5148-A2A5-3EF54B8B1B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407188"/>
              </p:ext>
            </p:extLst>
          </p:nvPr>
        </p:nvGraphicFramePr>
        <p:xfrm>
          <a:off x="533400" y="1066800"/>
          <a:ext cx="10820400" cy="522765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31558">
                  <a:extLst>
                    <a:ext uri="{9D8B030D-6E8A-4147-A177-3AD203B41FA5}">
                      <a16:colId xmlns:a16="http://schemas.microsoft.com/office/drawing/2014/main" val="2233035181"/>
                    </a:ext>
                  </a:extLst>
                </a:gridCol>
                <a:gridCol w="4944421">
                  <a:extLst>
                    <a:ext uri="{9D8B030D-6E8A-4147-A177-3AD203B41FA5}">
                      <a16:colId xmlns:a16="http://schemas.microsoft.com/office/drawing/2014/main" val="2138891415"/>
                    </a:ext>
                  </a:extLst>
                </a:gridCol>
                <a:gridCol w="4944421">
                  <a:extLst>
                    <a:ext uri="{9D8B030D-6E8A-4147-A177-3AD203B41FA5}">
                      <a16:colId xmlns:a16="http://schemas.microsoft.com/office/drawing/2014/main" val="3060077071"/>
                    </a:ext>
                  </a:extLst>
                </a:gridCol>
              </a:tblGrid>
              <a:tr h="304887">
                <a:tc>
                  <a:txBody>
                    <a:bodyPr/>
                    <a:lstStyle/>
                    <a:p>
                      <a:r>
                        <a:rPr lang="en-US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Level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Data Product Description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1507747"/>
                  </a:ext>
                </a:extLst>
              </a:tr>
              <a:tr h="531664">
                <a:tc>
                  <a:txBody>
                    <a:bodyPr/>
                    <a:lstStyle/>
                    <a:p>
                      <a:r>
                        <a:rPr lang="en-US" sz="2000" b="1" dirty="0"/>
                        <a:t>0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71450" indent="-171450" algn="l" fontAlgn="t">
                        <a:buFont typeface="System Font Regular"/>
                        <a:buChar char="−"/>
                      </a:pP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Individual packets; e.g. rates at a energy- angle steps</a:t>
                      </a: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9371370"/>
                  </a:ext>
                </a:extLst>
              </a:tr>
              <a:tr h="531664">
                <a:tc>
                  <a:txBody>
                    <a:bodyPr/>
                    <a:lstStyle/>
                    <a:p>
                      <a:r>
                        <a:rPr lang="en-US" sz="2000" b="1" dirty="0"/>
                        <a:t>0b 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71450" indent="-171450" algn="l" fontAlgn="t">
                        <a:buFont typeface="System Font Regular"/>
                        <a:buChar char="−"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Sets of packets containing complete energy-angle sweeps</a:t>
                      </a: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1010387"/>
                  </a:ext>
                </a:extLst>
              </a:tr>
              <a:tr h="1179970">
                <a:tc>
                  <a:txBody>
                    <a:bodyPr/>
                    <a:lstStyle/>
                    <a:p>
                      <a:r>
                        <a:rPr lang="en-US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1a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71450" indent="-171450" algn="l" fontAlgn="t">
                        <a:buFont typeface="System Font Regular"/>
                        <a:buChar char="−"/>
                      </a:pP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Decommutated housekeeping and science packets at full time resolution</a:t>
                      </a:r>
                    </a:p>
                    <a:p>
                      <a:pPr marL="171450" indent="-171450" algn="l" fontAlgn="t">
                        <a:buFont typeface="System Font Regular"/>
                        <a:buChar char="−"/>
                      </a:pP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Science data includes count rates at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128 energy bins,  14 azimuth bins,  &amp; 9 elevation bins </a:t>
                      </a:r>
                    </a:p>
                    <a:p>
                      <a:pPr marL="171450" indent="-171450" algn="l" fontAlgn="t">
                        <a:buFont typeface="System Font Regular"/>
                        <a:buChar char="−"/>
                      </a:pP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Quality: Poisson errors, checksum, red, yellow, green limits (currents, temperatures count rate saturation limits. etc.)</a:t>
                      </a:r>
                    </a:p>
                    <a:p>
                      <a:pPr marL="171450" marR="0" lvl="0" indent="-1714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stem Font Regular"/>
                        <a:buChar char="−"/>
                        <a:tabLst/>
                        <a:defRPr/>
                      </a:pPr>
                      <a:r>
                        <a:rPr lang="en-US" sz="2000" b="0" i="0" u="sng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Ancillary Data Used: </a:t>
                      </a: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S/C Attitude and ephemeris</a:t>
                      </a: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3591384"/>
                  </a:ext>
                </a:extLst>
              </a:tr>
              <a:tr h="319082">
                <a:tc>
                  <a:txBody>
                    <a:bodyPr/>
                    <a:lstStyle/>
                    <a:p>
                      <a:r>
                        <a:rPr lang="en-US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1b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71450" indent="-171450" algn="l" fontAlgn="t">
                        <a:buFont typeface="System Font Regular"/>
                        <a:buChar char="−"/>
                      </a:pP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Phase Space Distribution function as a function of energy, and azimuth and elevation in degrees. </a:t>
                      </a: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9652220"/>
                  </a:ext>
                </a:extLst>
              </a:tr>
              <a:tr h="1639556">
                <a:tc>
                  <a:txBody>
                    <a:bodyPr/>
                    <a:lstStyle/>
                    <a:p>
                      <a:r>
                        <a:rPr lang="en-US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fontAlgn="t">
                        <a:buFont typeface="System Font Regular"/>
                        <a:buNone/>
                      </a:pPr>
                      <a:r>
                        <a:rPr lang="en-US" sz="2000" b="0" i="0" u="sng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Protons:</a:t>
                      </a:r>
                    </a:p>
                    <a:p>
                      <a:pPr marL="0" indent="0" algn="l" fontAlgn="t">
                        <a:buFont typeface="System Font Regular"/>
                        <a:buNone/>
                      </a:pP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   Vx, Vy, Vz (GSE coords and GSM coords)</a:t>
                      </a:r>
                      <a:endParaRPr lang="en-US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4020202020204" pitchFamily="34" charset="0"/>
                        <a:ea typeface="+mn-ea"/>
                        <a:cs typeface="Arial Narrow" panose="020B0604020202020204" pitchFamily="34" charset="0"/>
                      </a:endParaRPr>
                    </a:p>
                    <a:p>
                      <a:pPr marL="0" indent="0" algn="l" fontAlgn="t">
                        <a:buFont typeface="System Font Regular"/>
                        <a:buNone/>
                      </a:pP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   n (density)</a:t>
                      </a:r>
                    </a:p>
                    <a:p>
                      <a:pPr marL="0" indent="0" algn="l" fontAlgn="t">
                        <a:buFont typeface="Arial" panose="020B0604020202020204" pitchFamily="34" charset="0"/>
                        <a:buNone/>
                      </a:pP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   T (Temperature)</a:t>
                      </a:r>
                    </a:p>
                    <a:p>
                      <a:pPr marL="0" indent="0" algn="l" fontAlgn="t">
                        <a:buFont typeface="Arial" panose="020B0604020202020204" pitchFamily="34" charset="0"/>
                        <a:buNone/>
                      </a:pPr>
                      <a:r>
                        <a:rPr lang="en-US" sz="2000" b="0" i="0" u="sng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Alphas: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/>
                      </a:r>
                      <a:b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</a:b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   n (density, speed)</a:t>
                      </a:r>
                    </a:p>
                  </a:txBody>
                  <a:tcPr marL="9525" marR="9525" marT="9525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l" fontAlgn="t">
                        <a:buFont typeface="Arial" panose="020B0604020202020204" pitchFamily="34" charset="0"/>
                        <a:buNone/>
                      </a:pPr>
                      <a:r>
                        <a:rPr lang="en-US" sz="2000" b="0" i="0" u="sng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Alphas: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/>
                      </a:r>
                      <a:b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</a:b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   n (density, speed)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sng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Total</a:t>
                      </a:r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: 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P (dynamic pressure)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sng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Other:</a:t>
                      </a:r>
                      <a:r>
                        <a:rPr lang="en-US" sz="2000" b="1" i="0" u="sng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Status, quality flags, error bars, # of samples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sng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Ancillary Data Used: </a:t>
                      </a: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S/C Attitude and ephemeris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2547221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004D619-360F-4445-9311-96CCA050A4C4}"/>
              </a:ext>
            </a:extLst>
          </p:cNvPr>
          <p:cNvSpPr txBox="1"/>
          <p:nvPr/>
        </p:nvSpPr>
        <p:spPr>
          <a:xfrm>
            <a:off x="5896661" y="6584959"/>
            <a:ext cx="49199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R: 4.13 Product Generation, 4.15 Calibration and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Validation; C: SDD 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3057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69F17-E55D-7F41-904A-DBC15CDB5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SWIPS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ECE899F-CAB1-4D48-B182-8EDF39554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1" y="0"/>
            <a:ext cx="9317567" cy="858838"/>
          </a:xfrm>
        </p:spPr>
        <p:txBody>
          <a:bodyPr/>
          <a:lstStyle/>
          <a:p>
            <a:pPr algn="ctr"/>
            <a:r>
              <a:rPr lang="en-US" sz="3200" b="1" dirty="0"/>
              <a:t>SWiPS Design Concept</a:t>
            </a:r>
            <a:br>
              <a:rPr lang="en-US" sz="3200" b="1" dirty="0"/>
            </a:br>
            <a:r>
              <a:rPr lang="en-US" sz="3200" b="1" dirty="0"/>
              <a:t> (Rosetta/IES Heritage)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AF232FCE-8E56-A342-BF81-9554D9455106}"/>
              </a:ext>
            </a:extLst>
          </p:cNvPr>
          <p:cNvSpPr txBox="1">
            <a:spLocks/>
          </p:cNvSpPr>
          <p:nvPr/>
        </p:nvSpPr>
        <p:spPr>
          <a:xfrm>
            <a:off x="2667000" y="4778124"/>
            <a:ext cx="7086600" cy="131787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1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Two sensor heads, both designed to measure ions.</a:t>
            </a:r>
          </a:p>
          <a:p>
            <a:pPr marL="228600" marR="0" lvl="1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ESA voltage range of 16 – 3200 V is covered in 128 steps.</a:t>
            </a:r>
          </a:p>
          <a:p>
            <a:pPr marL="228600" marR="0" lvl="1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Deflectors scan out-of-ecliptic FOV using electrostatic deflection. </a:t>
            </a:r>
          </a:p>
          <a:p>
            <a:pPr marL="228600" marR="0" lvl="1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MCPs are Z-stacked (3 plates).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D829C4-8744-AD42-A75C-15129BFF28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41516" y="1251253"/>
            <a:ext cx="5912084" cy="304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F1962F7-13D9-9D40-A62C-F6E59269B640}"/>
              </a:ext>
            </a:extLst>
          </p:cNvPr>
          <p:cNvSpPr txBox="1"/>
          <p:nvPr/>
        </p:nvSpPr>
        <p:spPr>
          <a:xfrm>
            <a:off x="3032977" y="1302798"/>
            <a:ext cx="1340432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Microchannel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Plates (MCPs)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99739E-EAB7-574F-8850-1B15F3054099}"/>
              </a:ext>
            </a:extLst>
          </p:cNvPr>
          <p:cNvSpPr txBox="1"/>
          <p:nvPr/>
        </p:nvSpPr>
        <p:spPr>
          <a:xfrm>
            <a:off x="3003316" y="3910002"/>
            <a:ext cx="1935379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Electrostatic 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Analyzers (ESAs)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E57F92-3622-6D4E-924B-0AE12D34A01E}"/>
              </a:ext>
            </a:extLst>
          </p:cNvPr>
          <p:cNvSpPr txBox="1"/>
          <p:nvPr/>
        </p:nvSpPr>
        <p:spPr>
          <a:xfrm>
            <a:off x="8004331" y="1153006"/>
            <a:ext cx="1005403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Angle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Deflector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3CE78C-F06A-8344-BE35-D61C48D74FC4}"/>
              </a:ext>
            </a:extLst>
          </p:cNvPr>
          <p:cNvSpPr txBox="1"/>
          <p:nvPr/>
        </p:nvSpPr>
        <p:spPr>
          <a:xfrm>
            <a:off x="9070648" y="2403623"/>
            <a:ext cx="572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A8989E-8E03-0E4F-804C-9BA9D9DBA556}"/>
              </a:ext>
            </a:extLst>
          </p:cNvPr>
          <p:cNvSpPr txBox="1"/>
          <p:nvPr/>
        </p:nvSpPr>
        <p:spPr>
          <a:xfrm>
            <a:off x="7894738" y="3832476"/>
            <a:ext cx="1451038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Toroidal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Entrance Grid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3730275-0B0A-D34F-ACD0-6E8B08C423C1}"/>
              </a:ext>
            </a:extLst>
          </p:cNvPr>
          <p:cNvCxnSpPr>
            <a:cxnSpLocks/>
          </p:cNvCxnSpPr>
          <p:nvPr/>
        </p:nvCxnSpPr>
        <p:spPr>
          <a:xfrm flipH="1">
            <a:off x="8103304" y="1737781"/>
            <a:ext cx="334974" cy="685800"/>
          </a:xfrm>
          <a:prstGeom prst="straightConnector1">
            <a:avLst/>
          </a:prstGeom>
          <a:ln w="158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4281AC1-DD26-C647-AC23-0944529BF1ED}"/>
              </a:ext>
            </a:extLst>
          </p:cNvPr>
          <p:cNvCxnSpPr>
            <a:cxnSpLocks/>
          </p:cNvCxnSpPr>
          <p:nvPr/>
        </p:nvCxnSpPr>
        <p:spPr>
          <a:xfrm flipH="1" flipV="1">
            <a:off x="8306503" y="3132085"/>
            <a:ext cx="263551" cy="681413"/>
          </a:xfrm>
          <a:prstGeom prst="straightConnector1">
            <a:avLst/>
          </a:prstGeom>
          <a:ln w="158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0D85A56-BA5F-774B-91CA-DE8A866CF465}"/>
              </a:ext>
            </a:extLst>
          </p:cNvPr>
          <p:cNvCxnSpPr>
            <a:cxnSpLocks/>
          </p:cNvCxnSpPr>
          <p:nvPr/>
        </p:nvCxnSpPr>
        <p:spPr>
          <a:xfrm flipV="1">
            <a:off x="4789920" y="2347381"/>
            <a:ext cx="880396" cy="1553638"/>
          </a:xfrm>
          <a:prstGeom prst="straightConnector1">
            <a:avLst/>
          </a:prstGeom>
          <a:ln w="158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69A88EB-4A70-A24B-B95C-D58A54249CC5}"/>
              </a:ext>
            </a:extLst>
          </p:cNvPr>
          <p:cNvCxnSpPr>
            <a:cxnSpLocks/>
          </p:cNvCxnSpPr>
          <p:nvPr/>
        </p:nvCxnSpPr>
        <p:spPr>
          <a:xfrm flipV="1">
            <a:off x="4789920" y="3124200"/>
            <a:ext cx="2409883" cy="776819"/>
          </a:xfrm>
          <a:prstGeom prst="straightConnector1">
            <a:avLst/>
          </a:prstGeom>
          <a:ln w="158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612353B-D5F8-C440-A45A-7A59412A933D}"/>
              </a:ext>
            </a:extLst>
          </p:cNvPr>
          <p:cNvSpPr txBox="1"/>
          <p:nvPr/>
        </p:nvSpPr>
        <p:spPr>
          <a:xfrm rot="19478197">
            <a:off x="9062506" y="1489377"/>
            <a:ext cx="572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Ions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E70E4D9-B023-3247-9142-8BEBDD73413D}"/>
              </a:ext>
            </a:extLst>
          </p:cNvPr>
          <p:cNvSpPr txBox="1"/>
          <p:nvPr/>
        </p:nvSpPr>
        <p:spPr>
          <a:xfrm rot="1645979">
            <a:off x="9135213" y="3324237"/>
            <a:ext cx="572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Ions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D669D70-7103-5E46-B3E9-5F01F934F151}"/>
              </a:ext>
            </a:extLst>
          </p:cNvPr>
          <p:cNvCxnSpPr>
            <a:cxnSpLocks/>
          </p:cNvCxnSpPr>
          <p:nvPr/>
        </p:nvCxnSpPr>
        <p:spPr>
          <a:xfrm flipV="1">
            <a:off x="4386856" y="1445296"/>
            <a:ext cx="948992" cy="220799"/>
          </a:xfrm>
          <a:prstGeom prst="straightConnector1">
            <a:avLst/>
          </a:prstGeom>
          <a:ln w="158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95E66F47-168C-EA44-A003-A5F7E6DE2DA5}"/>
              </a:ext>
            </a:extLst>
          </p:cNvPr>
          <p:cNvSpPr txBox="1"/>
          <p:nvPr/>
        </p:nvSpPr>
        <p:spPr>
          <a:xfrm>
            <a:off x="443006" y="1037963"/>
            <a:ext cx="19752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Heritage Instrument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5D5BF5-5ACA-B443-9FBB-B7C50DD9F27A}"/>
              </a:ext>
            </a:extLst>
          </p:cNvPr>
          <p:cNvSpPr txBox="1"/>
          <p:nvPr/>
        </p:nvSpPr>
        <p:spPr>
          <a:xfrm>
            <a:off x="214972" y="2861758"/>
            <a:ext cx="26597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1B2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Rosetta/Ion and Electron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1B2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sensor (IES)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28CD68-B1B5-9342-A128-4DA53CB685D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1349129"/>
            <a:ext cx="2305750" cy="153612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17E713C-79BD-414F-8E32-57F9B201F32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371" y="4405581"/>
            <a:ext cx="2308596" cy="1538019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B9C9B4B0-B4FC-174E-8354-559FA5060084}"/>
              </a:ext>
            </a:extLst>
          </p:cNvPr>
          <p:cNvSpPr txBox="1"/>
          <p:nvPr/>
        </p:nvSpPr>
        <p:spPr>
          <a:xfrm>
            <a:off x="82281" y="4112053"/>
            <a:ext cx="25703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Heritage MCPs/Detector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FC1E3138-3A01-4742-9C22-35A920B0F91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7365" y="1348299"/>
            <a:ext cx="2294623" cy="1528711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1273014B-9B5B-A04D-A63E-468CF0F41E41}"/>
              </a:ext>
            </a:extLst>
          </p:cNvPr>
          <p:cNvSpPr txBox="1"/>
          <p:nvPr/>
        </p:nvSpPr>
        <p:spPr>
          <a:xfrm>
            <a:off x="10271871" y="1037963"/>
            <a:ext cx="14253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Heritage ESA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D41CC8BB-BC9D-E04A-A9F1-8CB96E641081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7569" y="4419600"/>
            <a:ext cx="2310077" cy="1539006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34574EB7-4FC5-5144-AE16-8847EC3ED8D0}"/>
              </a:ext>
            </a:extLst>
          </p:cNvPr>
          <p:cNvSpPr txBox="1"/>
          <p:nvPr/>
        </p:nvSpPr>
        <p:spPr>
          <a:xfrm>
            <a:off x="10214216" y="4092410"/>
            <a:ext cx="1596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Heritage Anode</a:t>
            </a:r>
          </a:p>
        </p:txBody>
      </p:sp>
    </p:spTree>
    <p:extLst>
      <p:ext uri="{BB962C8B-B14F-4D97-AF65-F5344CB8AC3E}">
        <p14:creationId xmlns:p14="http://schemas.microsoft.com/office/powerpoint/2010/main" val="3566083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69F17-E55D-7F41-904A-DBC15CDB5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2800" y="6356351"/>
            <a:ext cx="4090476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SWIPS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ECE899F-CAB1-4D48-B182-8EDF39554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34" y="55562"/>
            <a:ext cx="12191999" cy="858838"/>
          </a:xfrm>
        </p:spPr>
        <p:txBody>
          <a:bodyPr/>
          <a:lstStyle/>
          <a:p>
            <a:pPr algn="ctr"/>
            <a:r>
              <a:rPr lang="en-US" sz="4000" b="1" dirty="0"/>
              <a:t>Instrument Properties</a:t>
            </a:r>
          </a:p>
        </p:txBody>
      </p:sp>
      <p:graphicFrame>
        <p:nvGraphicFramePr>
          <p:cNvPr id="32" name="Content Placeholder 4">
            <a:extLst>
              <a:ext uri="{FF2B5EF4-FFF2-40B4-BE49-F238E27FC236}">
                <a16:creationId xmlns:a16="http://schemas.microsoft.com/office/drawing/2014/main" id="{1D4C611F-E835-FF44-8CC3-46977F27C6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6297253"/>
              </p:ext>
            </p:extLst>
          </p:nvPr>
        </p:nvGraphicFramePr>
        <p:xfrm>
          <a:off x="1766671" y="1083136"/>
          <a:ext cx="8152776" cy="517986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7865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62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930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Parameter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Value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709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Energy Range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0.17 – 33 keV/q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429461"/>
                  </a:ext>
                </a:extLst>
              </a:tr>
              <a:tr h="470709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Energy Resolution (∆E/E)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0.08 eV/eV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5278744"/>
                  </a:ext>
                </a:extLst>
              </a:tr>
              <a:tr h="47070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Analyzer Constant (k)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10.15 eV/V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070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Geometric Factor (per anode)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1.5x10</a:t>
                      </a:r>
                      <a:r>
                        <a:rPr lang="en-US" sz="2800" b="0" i="0" u="none" strike="noStrike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</a:t>
                      </a:r>
                      <a:r>
                        <a:rPr lang="en-US" sz="2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cm</a:t>
                      </a:r>
                      <a:r>
                        <a:rPr lang="en-US" sz="2800" b="0" i="0" u="none" strike="noStrike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sr eV/eV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0622038"/>
                  </a:ext>
                </a:extLst>
              </a:tr>
              <a:tr h="78451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Field-of-view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90</a:t>
                      </a:r>
                      <a:r>
                        <a:rPr lang="en-US" sz="2800" baseline="30000" dirty="0">
                          <a:solidFill>
                            <a:schemeClr val="tx1"/>
                          </a:solidFill>
                        </a:rPr>
                        <a:t>∘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</a:rPr>
                        <a:t> (azimuth)</a:t>
                      </a:r>
                    </a:p>
                    <a:p>
                      <a:pPr algn="ctr"/>
                      <a:r>
                        <a:rPr lang="en-US" sz="2800" baseline="0" dirty="0">
                          <a:solidFill>
                            <a:schemeClr val="tx1"/>
                          </a:solidFill>
                        </a:rPr>
                        <a:t>45</a:t>
                      </a:r>
                      <a:r>
                        <a:rPr lang="en-US" sz="2800" baseline="30000" dirty="0">
                          <a:solidFill>
                            <a:schemeClr val="tx1"/>
                          </a:solidFill>
                        </a:rPr>
                        <a:t>∘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</a:rPr>
                        <a:t> (elevation)</a:t>
                      </a:r>
                      <a:endParaRPr lang="en-US" sz="28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4512"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/>
                        <a:t>Azimuth Resolution</a:t>
                      </a:r>
                      <a:endParaRPr lang="en-US" sz="28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sym typeface="Symbol"/>
                        </a:rPr>
                        <a:t>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 (&lt; |±25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sym typeface="Symbol"/>
                        </a:rPr>
                        <a:t>|)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sym typeface="Symbol"/>
                        </a:rPr>
                        <a:t> (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&gt; |±25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sym typeface="Symbol"/>
                        </a:rPr>
                        <a:t>|)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7033">
                <a:tc>
                  <a:txBody>
                    <a:bodyPr/>
                    <a:lstStyle/>
                    <a:p>
                      <a:pPr algn="ctr"/>
                      <a:r>
                        <a:rPr lang="en-US" sz="2800" b="0" baseline="0" dirty="0"/>
                        <a:t>Elevation Resolution 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</a:rPr>
                        <a:t>(intrinsic)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1.8 – 3.5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sym typeface="Symbol"/>
                        </a:rPr>
                        <a:t>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255B454-E73C-45D1-B9F5-D246CD3DDB45}"/>
              </a:ext>
            </a:extLst>
          </p:cNvPr>
          <p:cNvSpPr txBox="1"/>
          <p:nvPr/>
        </p:nvSpPr>
        <p:spPr>
          <a:xfrm>
            <a:off x="5896661" y="6584959"/>
            <a:ext cx="49199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R: 4.13 Product Generation, 4.15 Calibration and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Validation; C: SDD 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8036213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ith Heading Ba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ithout Heading Ba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round/>
              <a:headEnd/>
              <a:tailEnd/>
            </a14:hiddenLine>
          </a:ext>
          <a:ext uri="{FAA26D3D-D897-4be2-8F04-BA451C77F1D7}">
            <ma14:placeholderFlag xmlns="" xmlns:ma14="http://schemas.microsoft.com/office/mac/drawingml/2011/main" val="1"/>
          </a:ext>
        </a:extLst>
      </a:spPr>
      <a:bodyPr lIns="90000" tIns="46800" rIns="90000" bIns="46800"/>
      <a:lstStyle>
        <a:defPPr>
          <a:spcBef>
            <a:spcPts val="0"/>
          </a:spcBef>
          <a:buFont typeface="Arial" charset="0"/>
          <a:buChar char="•"/>
          <a:defRPr sz="1600" b="1" dirty="0" smtClean="0">
            <a:solidFill>
              <a:srgbClr val="000000"/>
            </a:solidFill>
            <a:cs typeface="Arial Unicode MS" charset="0"/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With Heading Ba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2675</TotalTime>
  <Words>602</Words>
  <Application>Microsoft Office PowerPoint</Application>
  <PresentationFormat>Widescreen</PresentationFormat>
  <Paragraphs>118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6</vt:i4>
      </vt:variant>
    </vt:vector>
  </HeadingPairs>
  <TitlesOfParts>
    <vt:vector size="24" baseType="lpstr">
      <vt:lpstr>ＭＳ Ｐゴシック</vt:lpstr>
      <vt:lpstr>Arial</vt:lpstr>
      <vt:lpstr>Arial Narrow</vt:lpstr>
      <vt:lpstr>Arial Unicode MS</vt:lpstr>
      <vt:lpstr>Calibri</vt:lpstr>
      <vt:lpstr>Calibri Light</vt:lpstr>
      <vt:lpstr>Courier New</vt:lpstr>
      <vt:lpstr>Symbol</vt:lpstr>
      <vt:lpstr>System Font Regular</vt:lpstr>
      <vt:lpstr>Times New Roman</vt:lpstr>
      <vt:lpstr>Times New Roman (Body CS)</vt:lpstr>
      <vt:lpstr>Title Slide</vt:lpstr>
      <vt:lpstr>With Heading Bar</vt:lpstr>
      <vt:lpstr>Without Heading Bar</vt:lpstr>
      <vt:lpstr>Office Theme</vt:lpstr>
      <vt:lpstr>4_Office Theme</vt:lpstr>
      <vt:lpstr>2_With Heading Bar</vt:lpstr>
      <vt:lpstr>2_Office Theme</vt:lpstr>
      <vt:lpstr>Slide Title</vt:lpstr>
      <vt:lpstr>SWiPS Science</vt:lpstr>
      <vt:lpstr>SWFO-L1 Performance Requirements</vt:lpstr>
      <vt:lpstr>SWiPS Data Products</vt:lpstr>
      <vt:lpstr>SWiPS Design Concept  (Rosetta/IES Heritage)</vt:lpstr>
      <vt:lpstr>Instrument Properties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Vargas, Marco (GSFC-4170)[NOAA]</dc:creator>
  <cp:lastModifiedBy>Vassiliadis, Dimitrios V. (GSFC-692.0)[NOAA]</cp:lastModifiedBy>
  <cp:revision>209</cp:revision>
  <dcterms:modified xsi:type="dcterms:W3CDTF">2024-07-29T19:27:02Z</dcterms:modified>
</cp:coreProperties>
</file>