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023" r:id="rId2"/>
    <p:sldId id="1090" r:id="rId3"/>
    <p:sldId id="1112" r:id="rId4"/>
    <p:sldId id="1092" r:id="rId5"/>
    <p:sldId id="1073" r:id="rId6"/>
    <p:sldId id="1117" r:id="rId7"/>
    <p:sldId id="1118" r:id="rId8"/>
    <p:sldId id="1119" r:id="rId9"/>
    <p:sldId id="1120" r:id="rId10"/>
    <p:sldId id="1121" r:id="rId11"/>
    <p:sldId id="1122" r:id="rId12"/>
    <p:sldId id="1106" r:id="rId13"/>
    <p:sldId id="1108" r:id="rId14"/>
    <p:sldId id="1113" r:id="rId15"/>
    <p:sldId id="1109" r:id="rId16"/>
    <p:sldId id="1114" r:id="rId17"/>
    <p:sldId id="1115" r:id="rId18"/>
    <p:sldId id="1116" r:id="rId19"/>
  </p:sldIdLst>
  <p:sldSz cx="12192000" cy="6858000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6D2"/>
    <a:srgbClr val="FDBD04"/>
    <a:srgbClr val="EB4234"/>
    <a:srgbClr val="4285F5"/>
    <a:srgbClr val="E6E6E6"/>
    <a:srgbClr val="D7D9DA"/>
    <a:srgbClr val="817C7C"/>
    <a:srgbClr val="7F0000"/>
    <a:srgbClr val="012247"/>
    <a:srgbClr val="CD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82" autoAdjust="0"/>
    <p:restoredTop sz="95215" autoAdjust="0"/>
  </p:normalViewPr>
  <p:slideViewPr>
    <p:cSldViewPr snapToGrid="0">
      <p:cViewPr varScale="1">
        <p:scale>
          <a:sx n="152" d="100"/>
          <a:sy n="152" d="100"/>
        </p:scale>
        <p:origin x="544" y="18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3248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3248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A498205D-28CE-420A-AED5-42BF5D339748}" type="datetimeFigureOut">
              <a:rPr lang="en-US" smtClean="0"/>
              <a:t>7/28/24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3247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3247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8DB1212F-6D7E-48B7-8088-EB12080DD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273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3248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3248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EE5855AB-FE7E-4010-9FA4-5EC3BC480C60}" type="datetimeFigureOut">
              <a:rPr lang="en-US" smtClean="0"/>
              <a:t>7/28/24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6913" y="1154113"/>
            <a:ext cx="55403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443333"/>
            <a:ext cx="5547360" cy="3635454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3247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3247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56D223A3-71F6-4DC9-BAF2-0A79A7227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17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23A3-71F6-4DC9-BAF2-0A79A72272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96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23A3-71F6-4DC9-BAF2-0A79A72272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90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dirty="0">
              <a:solidFill>
                <a:srgbClr val="FFFFFF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23A3-71F6-4DC9-BAF2-0A79A72272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19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23A3-71F6-4DC9-BAF2-0A79A72272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61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23A3-71F6-4DC9-BAF2-0A79A72272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21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23A3-71F6-4DC9-BAF2-0A79A72272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392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23A3-71F6-4DC9-BAF2-0A79A72272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60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23A3-71F6-4DC9-BAF2-0A79A72272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33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23A3-71F6-4DC9-BAF2-0A79A72272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31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23A3-71F6-4DC9-BAF2-0A79A72272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02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23A3-71F6-4DC9-BAF2-0A79A72272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64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23A3-71F6-4DC9-BAF2-0A79A72272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6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3818">
              <a:defRPr/>
            </a:pPr>
            <a:fld id="{9FA01A92-19D5-4479-A690-EB92E7C34BA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3818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08377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23A3-71F6-4DC9-BAF2-0A79A72272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32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23A3-71F6-4DC9-BAF2-0A79A72272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33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23A3-71F6-4DC9-BAF2-0A79A72272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56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23A3-71F6-4DC9-BAF2-0A79A72272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6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BEB96-D83C-4309-A922-CC4C888EF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5824B-F7D6-4FFB-94D8-51BECC8D61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5ECD6-A441-441D-B7F9-A39B4F9B4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006-53A5-4187-B9D1-92F48197C3FC}" type="datetimeFigureOut">
              <a:rPr lang="en-US" smtClean="0"/>
              <a:t>7/28/24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65942-50EE-4B06-B920-1573C551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BF899-053D-4795-B9E1-5F721105B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3689-10D5-4DA7-A3BF-D3E48A11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40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FB8DD-471D-44D1-9166-AB02FA6D5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DBF05-DEDC-4D29-9FB1-CF41859DA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99E35-9C79-45AA-B6BC-C10762B54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006-53A5-4187-B9D1-92F48197C3FC}" type="datetimeFigureOut">
              <a:rPr lang="en-US" smtClean="0"/>
              <a:t>7/28/24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7BC5F-A4E9-403B-B715-B9C2E6D02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9D9CF-C60E-49E7-9459-D3CF2DDB2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3689-10D5-4DA7-A3BF-D3E48A11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04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990697-5A01-48B7-986A-70D371417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947F8F-DE0B-49FC-A6B4-165E8DFA34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48DCE-1DF8-430A-8495-AEF1A6872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006-53A5-4187-B9D1-92F48197C3FC}" type="datetimeFigureOut">
              <a:rPr lang="en-US" smtClean="0"/>
              <a:t>7/28/24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5C5B6-A415-4100-A7BE-804EB5A1B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4BB92-9FA9-4BA4-BFA6-EBAE164F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3689-10D5-4DA7-A3BF-D3E48A11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4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9BFEE-D988-42F9-A9A3-F74AB2504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DB38A-C83E-4BE7-8A59-94DD5BAAE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84E5E-EDEC-4B85-8EEB-2643F5EA1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006-53A5-4187-B9D1-92F48197C3FC}" type="datetimeFigureOut">
              <a:rPr lang="en-US" smtClean="0"/>
              <a:t>7/28/24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B9350-5505-4531-8AD7-8FCC60B9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E259F-6E58-47C2-A94D-B76F9C21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3689-10D5-4DA7-A3BF-D3E48A11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25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C72A0-5664-44EA-B298-A3635A264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B8E01-4D6D-48EC-A7EF-569B42CB0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EFAFD-CC20-471A-9E72-8F584C2B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006-53A5-4187-B9D1-92F48197C3FC}" type="datetimeFigureOut">
              <a:rPr lang="en-US" smtClean="0"/>
              <a:t>7/28/24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90D30-1D4C-4FB1-B671-F25BD2831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20AB0-B702-4061-80A8-432F7915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3689-10D5-4DA7-A3BF-D3E48A11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39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ED09E-E85C-4CB9-AF72-8871D895E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1ED35-43AB-4D8A-88F9-CCA82B875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991146-8306-4425-B107-DE186EAAA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0B3A1-A754-4C9B-A734-E4DBD7611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006-53A5-4187-B9D1-92F48197C3FC}" type="datetimeFigureOut">
              <a:rPr lang="en-US" smtClean="0"/>
              <a:t>7/28/24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5344C-2790-423D-A284-B07E7D835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B37FA9-8826-4A3C-8716-D164288E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3689-10D5-4DA7-A3BF-D3E48A11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97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1D7E8-36FC-4A1C-BE13-143363117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BF1D6-31A1-46A4-87BF-1D34ECD51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C35B9-35E0-49B2-AA15-9AF0E7C02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9EB058-E24A-44EA-A42E-0ED5F8F9E6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465C66-1A00-4B49-9FFA-557C47EA7C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C9D1F5-2C9B-4426-9B12-1BBF29F7C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006-53A5-4187-B9D1-92F48197C3FC}" type="datetimeFigureOut">
              <a:rPr lang="en-US" smtClean="0"/>
              <a:t>7/28/24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39229-6368-44EA-8C12-2FA19850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BA272-E2CA-45B2-BBD3-DA8DCCA4E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3689-10D5-4DA7-A3BF-D3E48A11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18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A38D6-8D79-48E9-9A29-322E9DA6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6C81FB-E50D-4438-8DD4-19C79CBE3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006-53A5-4187-B9D1-92F48197C3FC}" type="datetimeFigureOut">
              <a:rPr lang="en-US" smtClean="0"/>
              <a:t>7/28/24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A7DBEC-E2F4-437F-AD51-F3CE34A7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269D9-10E9-4737-B45A-538B922C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3689-10D5-4DA7-A3BF-D3E48A11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66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48D317-28CD-4EA7-9B24-4E8E3D64B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006-53A5-4187-B9D1-92F48197C3FC}" type="datetimeFigureOut">
              <a:rPr lang="en-US" smtClean="0"/>
              <a:t>7/28/24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AF6326-C3F4-402E-A119-CA653C9FA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CD394-00B5-4A01-B317-E9D609C81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3689-10D5-4DA7-A3BF-D3E48A11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0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777CB-5D25-41DA-91E3-34F9EB5A2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C0675-4038-48FB-905B-E42F9221E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90358F-80E5-458A-93FF-CD539A30D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12F65-4623-46A0-8953-9ABD27BF7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006-53A5-4187-B9D1-92F48197C3FC}" type="datetimeFigureOut">
              <a:rPr lang="en-US" smtClean="0"/>
              <a:t>7/28/24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C7B18-5E01-4107-9B45-106B798E7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17167-5C5E-4EB7-9581-FDD3DDDF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3689-10D5-4DA7-A3BF-D3E48A11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36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7FE49-42F6-48A8-9CF8-C074015A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0FE904-872B-4D9B-8D7B-302FC00332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2DAAD-EE95-411C-976B-A64E4EA7C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841956-FBA8-4519-9F98-8AB87874D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006-53A5-4187-B9D1-92F48197C3FC}" type="datetimeFigureOut">
              <a:rPr lang="en-US" smtClean="0"/>
              <a:t>7/28/24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5DFCCD-0E72-4CE9-9F97-A72B7F6B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748DC5-49B6-41ED-AECA-9EAF06B3E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3689-10D5-4DA7-A3BF-D3E48A11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0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1F5AE-39E2-4C22-8543-1CDB7D612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41ED1-56F9-4C26-8BCA-9E04EAEF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A846B-2E41-4A8C-9F27-BF5EE703C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F0006-53A5-4187-B9D1-92F48197C3FC}" type="datetimeFigureOut">
              <a:rPr lang="en-US" smtClean="0"/>
              <a:t>7/28/24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CCDFB-3685-4EEC-94C7-3A03BB088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4C4A1-C8AF-4C4D-8A58-108BECA85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E3689-10D5-4DA7-A3BF-D3E48A11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5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NOAA's newest geostationary satellite will be positioned as GOES-East this  fall | National Oceanic and Atmospheric Administ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6" b="9474"/>
          <a:stretch/>
        </p:blipFill>
        <p:spPr bwMode="auto">
          <a:xfrm>
            <a:off x="0" y="-12700"/>
            <a:ext cx="12192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4">
            <a:extLst>
              <a:ext uri="{FF2B5EF4-FFF2-40B4-BE49-F238E27FC236}">
                <a16:creationId xmlns:a16="http://schemas.microsoft.com/office/drawing/2014/main" id="{7846D04B-84CA-D055-CDA5-5B2D399C8B90}"/>
              </a:ext>
            </a:extLst>
          </p:cNvPr>
          <p:cNvSpPr txBox="1">
            <a:spLocks/>
          </p:cNvSpPr>
          <p:nvPr/>
        </p:nvSpPr>
        <p:spPr>
          <a:xfrm>
            <a:off x="-16865" y="127114"/>
            <a:ext cx="7786539" cy="2616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6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Update on the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GeoXO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Ocean Color Instrument OCX – Specification and Progress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NOAA's GeoXO Program Approved - SpaceRef"/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313" y="5518858"/>
            <a:ext cx="1787589" cy="1320359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Welcome to NOAA | NOAA Fisheri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6" r="52740"/>
          <a:stretch/>
        </p:blipFill>
        <p:spPr bwMode="auto">
          <a:xfrm>
            <a:off x="7616686" y="5573120"/>
            <a:ext cx="1567421" cy="133201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ile:NASA logo.svg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258" y="5565993"/>
            <a:ext cx="1500106" cy="1254443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7646C8-DAC7-1EC4-0C74-865EEF65C2A7}"/>
              </a:ext>
            </a:extLst>
          </p:cNvPr>
          <p:cNvSpPr txBox="1"/>
          <p:nvPr/>
        </p:nvSpPr>
        <p:spPr>
          <a:xfrm>
            <a:off x="379430" y="2755782"/>
            <a:ext cx="61698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i="1" dirty="0">
                <a:solidFill>
                  <a:schemeClr val="bg1"/>
                </a:solidFill>
              </a:rPr>
              <a:t>NOAA’s Satellite Applications Symposium Series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chemeClr val="bg1"/>
                </a:solidFill>
              </a:rPr>
              <a:t>College Park, Maryland </a:t>
            </a:r>
            <a:r>
              <a:rPr lang="en-US" sz="1800" b="1" i="1" dirty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b="1" i="1" dirty="0">
              <a:solidFill>
                <a:schemeClr val="bg1"/>
              </a:solidFill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Monday, July 29</a:t>
            </a:r>
            <a:r>
              <a:rPr lang="en-US" sz="18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65809F-070C-77BE-BF85-3F4286709847}"/>
              </a:ext>
            </a:extLst>
          </p:cNvPr>
          <p:cNvSpPr txBox="1"/>
          <p:nvPr/>
        </p:nvSpPr>
        <p:spPr>
          <a:xfrm>
            <a:off x="379430" y="4346427"/>
            <a:ext cx="61698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Amir Ibrahim</a:t>
            </a:r>
            <a:endParaRPr lang="en-US" sz="1800" b="1" baseline="30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NASA Goddard Space Flight Center</a:t>
            </a: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8B2BF5-90F2-D1EB-E7C0-352593CB4E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830" y="5086066"/>
            <a:ext cx="2321042" cy="54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96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164781-2646-41CE-1D23-D28295DB20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1000">
                <a:srgbClr val="01224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5AC2F3-6B18-77EB-7C52-AB4B7669A2B9}"/>
              </a:ext>
            </a:extLst>
          </p:cNvPr>
          <p:cNvSpPr txBox="1"/>
          <p:nvPr/>
        </p:nvSpPr>
        <p:spPr>
          <a:xfrm>
            <a:off x="2669458" y="129966"/>
            <a:ext cx="68530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  <a:sym typeface="Arial"/>
              </a:rPr>
              <a:t>What’s next?</a:t>
            </a:r>
            <a:endParaRPr lang="en-US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9461AC-8F86-BE11-C615-BAFBDC84B317}"/>
              </a:ext>
            </a:extLst>
          </p:cNvPr>
          <p:cNvSpPr txBox="1"/>
          <p:nvPr/>
        </p:nvSpPr>
        <p:spPr>
          <a:xfrm>
            <a:off x="471948" y="1554991"/>
            <a:ext cx="1003873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Continue working with BAE on maturing their design.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Establish a calibration working group and: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Assess lessons learned from PACE and GLIMR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Involve the community in OCX calibration activities, particularly SVC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Provide regular updates to the community on OCX progress.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Pass NASA reviews (SRR in December)!</a:t>
            </a:r>
          </a:p>
        </p:txBody>
      </p:sp>
    </p:spTree>
    <p:extLst>
      <p:ext uri="{BB962C8B-B14F-4D97-AF65-F5344CB8AC3E}">
        <p14:creationId xmlns:p14="http://schemas.microsoft.com/office/powerpoint/2010/main" val="1639920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164781-2646-41CE-1D23-D28295DB20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1000">
                <a:srgbClr val="01224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9461AC-8F86-BE11-C615-BAFBDC84B317}"/>
              </a:ext>
            </a:extLst>
          </p:cNvPr>
          <p:cNvSpPr txBox="1"/>
          <p:nvPr/>
        </p:nvSpPr>
        <p:spPr>
          <a:xfrm>
            <a:off x="924710" y="2966541"/>
            <a:ext cx="10038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4094313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1000">
                <a:srgbClr val="01224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38B3FE-54EF-048F-7E61-7C408403AEE6}"/>
              </a:ext>
            </a:extLst>
          </p:cNvPr>
          <p:cNvSpPr txBox="1">
            <a:spLocks/>
          </p:cNvSpPr>
          <p:nvPr/>
        </p:nvSpPr>
        <p:spPr>
          <a:xfrm>
            <a:off x="0" y="-294589"/>
            <a:ext cx="12192000" cy="1686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Simulations of Cloud Coverage interference with ocean color </a:t>
            </a:r>
          </a:p>
        </p:txBody>
      </p:sp>
      <p:pic>
        <p:nvPicPr>
          <p:cNvPr id="4" name="OCX_output_video.mp4">
            <a:hlinkClick r:id="" action="ppaction://media"/>
            <a:extLst>
              <a:ext uri="{FF2B5EF4-FFF2-40B4-BE49-F238E27FC236}">
                <a16:creationId xmlns:a16="http://schemas.microsoft.com/office/drawing/2014/main" id="{E1C7D426-257C-F87F-B6A4-12AA80122E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08" y="951053"/>
            <a:ext cx="9868746" cy="5852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C287C2-DBC4-87E1-104B-DACC46488EE8}"/>
              </a:ext>
            </a:extLst>
          </p:cNvPr>
          <p:cNvSpPr txBox="1"/>
          <p:nvPr/>
        </p:nvSpPr>
        <p:spPr>
          <a:xfrm>
            <a:off x="1187776" y="1686754"/>
            <a:ext cx="1602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OCX will observe the EEZ and Great Lakes</a:t>
            </a:r>
          </a:p>
        </p:txBody>
      </p:sp>
    </p:spTree>
    <p:extLst>
      <p:ext uri="{BB962C8B-B14F-4D97-AF65-F5344CB8AC3E}">
        <p14:creationId xmlns:p14="http://schemas.microsoft.com/office/powerpoint/2010/main" val="400653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1000">
                <a:srgbClr val="01224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CCCEFF-88A5-0C82-06AD-3B424C1DD3E3}"/>
              </a:ext>
            </a:extLst>
          </p:cNvPr>
          <p:cNvGrpSpPr/>
          <p:nvPr/>
        </p:nvGrpSpPr>
        <p:grpSpPr>
          <a:xfrm>
            <a:off x="6139542" y="137160"/>
            <a:ext cx="5776522" cy="6583680"/>
            <a:chOff x="6362923" y="12699"/>
            <a:chExt cx="5776522" cy="6583680"/>
          </a:xfrm>
          <a:solidFill>
            <a:schemeClr val="bg2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1446EB-35B0-0591-3ECB-D145C496F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2923" y="12699"/>
              <a:ext cx="5776522" cy="3291840"/>
            </a:xfrm>
            <a:prstGeom prst="rect">
              <a:avLst/>
            </a:prstGeom>
            <a:grpFill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3ABA23-86E0-989C-5636-BB05AC311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2923" y="3304539"/>
              <a:ext cx="5776522" cy="3291840"/>
            </a:xfrm>
            <a:prstGeom prst="rect">
              <a:avLst/>
            </a:prstGeom>
            <a:grpFill/>
          </p:spPr>
        </p:pic>
      </p:grp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3322AF8-690C-8A98-12B9-3BCFD71C2D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5936" y="1540043"/>
            <a:ext cx="5181600" cy="490086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GeoXO</a:t>
            </a:r>
            <a:r>
              <a:rPr lang="en-US" sz="2400" dirty="0">
                <a:solidFill>
                  <a:schemeClr val="bg1"/>
                </a:solidFill>
              </a:rPr>
              <a:t>-OCX will provide more opportunities to capture cloud-free observations over the EEZ. </a:t>
            </a:r>
          </a:p>
          <a:p>
            <a:r>
              <a:rPr lang="en-US" sz="2400" dirty="0">
                <a:solidFill>
                  <a:schemeClr val="bg1"/>
                </a:solidFill>
              </a:rPr>
              <a:t>Cloud coverage is typically 67% of an arbitrary scene.</a:t>
            </a:r>
          </a:p>
          <a:p>
            <a:r>
              <a:rPr lang="en-US" sz="2400" dirty="0">
                <a:solidFill>
                  <a:schemeClr val="bg1"/>
                </a:solidFill>
              </a:rPr>
              <a:t>Over the course of a day, a polar-orbiting satellite can currently image ~15% of the ocean due to cloud cover and glint.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This analysis is done for the Northern Hemisphere and not the EEZ for one arbitrary day. </a:t>
            </a:r>
          </a:p>
          <a:p>
            <a:r>
              <a:rPr lang="en-US" sz="2400" dirty="0">
                <a:solidFill>
                  <a:schemeClr val="bg1"/>
                </a:solidFill>
              </a:rPr>
              <a:t>We extended this analysis to 90 days in the EEZ and for different seasons for statistically significant results.</a:t>
            </a:r>
          </a:p>
          <a:p>
            <a:r>
              <a:rPr lang="en-US" sz="2400" dirty="0">
                <a:solidFill>
                  <a:schemeClr val="bg1"/>
                </a:solidFill>
              </a:rPr>
              <a:t>We utilize the ABI cloud mask for analysis.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E621253A-AF4F-9460-ACA5-EC0861E217B6}"/>
              </a:ext>
            </a:extLst>
          </p:cNvPr>
          <p:cNvSpPr txBox="1">
            <a:spLocks/>
          </p:cNvSpPr>
          <p:nvPr/>
        </p:nvSpPr>
        <p:spPr>
          <a:xfrm>
            <a:off x="275936" y="0"/>
            <a:ext cx="5294139" cy="1686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Cloud Free Observations: GEO vs LEO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C04800-C660-72D9-89B2-19E59C835ED1}"/>
              </a:ext>
            </a:extLst>
          </p:cNvPr>
          <p:cNvSpPr txBox="1"/>
          <p:nvPr/>
        </p:nvSpPr>
        <p:spPr>
          <a:xfrm>
            <a:off x="6139542" y="207389"/>
            <a:ext cx="1300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Binned </a:t>
            </a:r>
            <a:r>
              <a:rPr lang="en-US" sz="1200" b="1" dirty="0">
                <a:solidFill>
                  <a:srgbClr val="FF0000"/>
                </a:solidFill>
              </a:rPr>
              <a:t>hourly GEO</a:t>
            </a:r>
            <a:r>
              <a:rPr lang="en-US" sz="1200" dirty="0">
                <a:solidFill>
                  <a:srgbClr val="FF0000"/>
                </a:solidFill>
              </a:rPr>
              <a:t> observations of the Northern Hemisphere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DA6CA8-6960-6058-F6B3-C92C17352E41}"/>
              </a:ext>
            </a:extLst>
          </p:cNvPr>
          <p:cNvSpPr txBox="1"/>
          <p:nvPr/>
        </p:nvSpPr>
        <p:spPr>
          <a:xfrm>
            <a:off x="6139542" y="3478536"/>
            <a:ext cx="1300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Binned </a:t>
            </a:r>
            <a:r>
              <a:rPr lang="en-US" sz="1200" b="1" dirty="0">
                <a:solidFill>
                  <a:srgbClr val="FF0000"/>
                </a:solidFill>
              </a:rPr>
              <a:t>daily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LEO </a:t>
            </a:r>
            <a:r>
              <a:rPr lang="en-US" sz="1200" dirty="0">
                <a:solidFill>
                  <a:srgbClr val="FF0000"/>
                </a:solidFill>
              </a:rPr>
              <a:t>observations of the Northern Hemisphere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D79E15-BC3D-8868-86C0-0CB0446A71C6}"/>
              </a:ext>
            </a:extLst>
          </p:cNvPr>
          <p:cNvSpPr txBox="1"/>
          <p:nvPr/>
        </p:nvSpPr>
        <p:spPr>
          <a:xfrm>
            <a:off x="10208935" y="207389"/>
            <a:ext cx="1122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EEZ and Great Lakes</a:t>
            </a:r>
          </a:p>
        </p:txBody>
      </p:sp>
    </p:spTree>
    <p:extLst>
      <p:ext uri="{BB962C8B-B14F-4D97-AF65-F5344CB8AC3E}">
        <p14:creationId xmlns:p14="http://schemas.microsoft.com/office/powerpoint/2010/main" val="967387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1000">
                <a:srgbClr val="01224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6CF39718-232A-C643-076B-CDE03A47C8CB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BF7CED-F117-E644-A3BC-15703D4A823B}" type="slidenum">
              <a:rPr lang="en-US" smtClean="0"/>
              <a:t>14</a:t>
            </a:fld>
            <a:endParaRPr lang="en-US" dirty="0"/>
          </a:p>
        </p:txBody>
      </p:sp>
      <p:pic>
        <p:nvPicPr>
          <p:cNvPr id="2" name="Picture 1" descr="A map of the earth with different colored lines&#10;&#10;Description automatically generated">
            <a:extLst>
              <a:ext uri="{FF2B5EF4-FFF2-40B4-BE49-F238E27FC236}">
                <a16:creationId xmlns:a16="http://schemas.microsoft.com/office/drawing/2014/main" id="{C633D81E-BC2A-A098-C5B8-AA7E15EBA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163541"/>
            <a:ext cx="4114800" cy="2776539"/>
          </a:xfrm>
          <a:prstGeom prst="rect">
            <a:avLst/>
          </a:prstGeom>
        </p:spPr>
      </p:pic>
      <p:pic>
        <p:nvPicPr>
          <p:cNvPr id="4" name="Picture 3" descr="A map of the earth with different colored lines&#10;&#10;Description automatically generated">
            <a:extLst>
              <a:ext uri="{FF2B5EF4-FFF2-40B4-BE49-F238E27FC236}">
                <a16:creationId xmlns:a16="http://schemas.microsoft.com/office/drawing/2014/main" id="{B7CCC554-7B05-3B0B-4AEE-2624EE318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935509"/>
            <a:ext cx="4114800" cy="2776539"/>
          </a:xfrm>
          <a:prstGeom prst="rect">
            <a:avLst/>
          </a:prstGeom>
        </p:spPr>
      </p:pic>
      <p:pic>
        <p:nvPicPr>
          <p:cNvPr id="5" name="Picture 4" descr="A map of the earth&#10;&#10;Description automatically generated">
            <a:extLst>
              <a:ext uri="{FF2B5EF4-FFF2-40B4-BE49-F238E27FC236}">
                <a16:creationId xmlns:a16="http://schemas.microsoft.com/office/drawing/2014/main" id="{6E31B6B0-6961-63DB-ABD5-AE681BDEF7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159929"/>
            <a:ext cx="4114800" cy="2790822"/>
          </a:xfrm>
          <a:prstGeom prst="rect">
            <a:avLst/>
          </a:prstGeom>
        </p:spPr>
      </p:pic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id="{15C2AB0F-84BC-B0B9-BFA2-DCF78472D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921226"/>
            <a:ext cx="4114800" cy="2790822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E68B2CE3-46A1-A423-391B-04C761B6BBB5}"/>
              </a:ext>
            </a:extLst>
          </p:cNvPr>
          <p:cNvSpPr txBox="1">
            <a:spLocks/>
          </p:cNvSpPr>
          <p:nvPr/>
        </p:nvSpPr>
        <p:spPr>
          <a:xfrm>
            <a:off x="-18854" y="-209487"/>
            <a:ext cx="12192000" cy="1686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Daily observations of GEO vs LEO within the EEZ East at different seasons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E53661-607F-10A1-3F62-A7CE1DF8CF36}"/>
              </a:ext>
            </a:extLst>
          </p:cNvPr>
          <p:cNvSpPr/>
          <p:nvPr/>
        </p:nvSpPr>
        <p:spPr>
          <a:xfrm>
            <a:off x="1844511" y="1070538"/>
            <a:ext cx="8465270" cy="27765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255A53-933E-B743-FC05-3A23CD60FFEE}"/>
              </a:ext>
            </a:extLst>
          </p:cNvPr>
          <p:cNvSpPr/>
          <p:nvPr/>
        </p:nvSpPr>
        <p:spPr>
          <a:xfrm>
            <a:off x="1844511" y="3960394"/>
            <a:ext cx="8465270" cy="277653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3C2611-FD8C-8A17-2635-E211DD61B674}"/>
              </a:ext>
            </a:extLst>
          </p:cNvPr>
          <p:cNvSpPr txBox="1"/>
          <p:nvPr/>
        </p:nvSpPr>
        <p:spPr>
          <a:xfrm>
            <a:off x="876689" y="2367144"/>
            <a:ext cx="89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Winter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5EACB8-0EC4-B520-CC0D-803F66A59D83}"/>
              </a:ext>
            </a:extLst>
          </p:cNvPr>
          <p:cNvSpPr txBox="1"/>
          <p:nvPr/>
        </p:nvSpPr>
        <p:spPr>
          <a:xfrm>
            <a:off x="733893" y="51319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DBD04"/>
                </a:solidFill>
              </a:rPr>
              <a:t>Summer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69E739-3A76-9540-033B-90127187A7B5}"/>
              </a:ext>
            </a:extLst>
          </p:cNvPr>
          <p:cNvSpPr txBox="1"/>
          <p:nvPr/>
        </p:nvSpPr>
        <p:spPr>
          <a:xfrm>
            <a:off x="2460396" y="1207557"/>
            <a:ext cx="591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GEO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CAB079-E537-13D9-D790-2CD779A235B1}"/>
              </a:ext>
            </a:extLst>
          </p:cNvPr>
          <p:cNvSpPr txBox="1"/>
          <p:nvPr/>
        </p:nvSpPr>
        <p:spPr>
          <a:xfrm>
            <a:off x="2460396" y="4070259"/>
            <a:ext cx="591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GEO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8C3988-3A73-29F0-A851-5B5FF075C597}"/>
              </a:ext>
            </a:extLst>
          </p:cNvPr>
          <p:cNvSpPr txBox="1"/>
          <p:nvPr/>
        </p:nvSpPr>
        <p:spPr>
          <a:xfrm>
            <a:off x="9528692" y="1207557"/>
            <a:ext cx="54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LEO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0CA40A-4CC5-DF8E-254D-216E07A7B0C0}"/>
              </a:ext>
            </a:extLst>
          </p:cNvPr>
          <p:cNvSpPr txBox="1"/>
          <p:nvPr/>
        </p:nvSpPr>
        <p:spPr>
          <a:xfrm>
            <a:off x="9506057" y="4049054"/>
            <a:ext cx="54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LEO</a:t>
            </a:r>
          </a:p>
        </p:txBody>
      </p:sp>
    </p:spTree>
    <p:extLst>
      <p:ext uri="{BB962C8B-B14F-4D97-AF65-F5344CB8AC3E}">
        <p14:creationId xmlns:p14="http://schemas.microsoft.com/office/powerpoint/2010/main" val="3499845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1000">
                <a:srgbClr val="01224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6CF39718-232A-C643-076B-CDE03A47C8CB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BF7CED-F117-E644-A3BC-15703D4A823B}" type="slidenum">
              <a:rPr lang="en-US" smtClean="0"/>
              <a:t>15</a:t>
            </a:fld>
            <a:endParaRPr lang="en-US" dirty="0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A33B9DB7-2C28-290E-6101-E285A5DFE21E}"/>
              </a:ext>
            </a:extLst>
          </p:cNvPr>
          <p:cNvSpPr/>
          <p:nvPr/>
        </p:nvSpPr>
        <p:spPr>
          <a:xfrm>
            <a:off x="1608841" y="5785778"/>
            <a:ext cx="8974317" cy="93569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Increasing Cadence of Observations</a:t>
            </a:r>
          </a:p>
        </p:txBody>
      </p:sp>
      <p:sp>
        <p:nvSpPr>
          <p:cNvPr id="36" name="Title 4">
            <a:extLst>
              <a:ext uri="{FF2B5EF4-FFF2-40B4-BE49-F238E27FC236}">
                <a16:creationId xmlns:a16="http://schemas.microsoft.com/office/drawing/2014/main" id="{BD5871A4-E483-3263-C2BE-64E359F068E3}"/>
              </a:ext>
            </a:extLst>
          </p:cNvPr>
          <p:cNvSpPr txBox="1">
            <a:spLocks/>
          </p:cNvSpPr>
          <p:nvPr/>
        </p:nvSpPr>
        <p:spPr>
          <a:xfrm>
            <a:off x="97993" y="-225044"/>
            <a:ext cx="12192000" cy="1686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90-Day cloud-free observations for 1-, 2-, and 3-hour revisit time</a:t>
            </a:r>
          </a:p>
        </p:txBody>
      </p:sp>
      <p:pic>
        <p:nvPicPr>
          <p:cNvPr id="2" name="Picture 1" descr="A map of the earth with different colors of the weather&#10;&#10;Description automatically generated">
            <a:extLst>
              <a:ext uri="{FF2B5EF4-FFF2-40B4-BE49-F238E27FC236}">
                <a16:creationId xmlns:a16="http://schemas.microsoft.com/office/drawing/2014/main" id="{C1C00896-00D6-A410-A2EC-07C74AD2D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666" y="1236663"/>
            <a:ext cx="3291840" cy="2240280"/>
          </a:xfrm>
          <a:prstGeom prst="rect">
            <a:avLst/>
          </a:prstGeom>
        </p:spPr>
      </p:pic>
      <p:pic>
        <p:nvPicPr>
          <p:cNvPr id="4" name="Picture 3" descr="A map of the earth with different colored lines&#10;&#10;Description automatically generated">
            <a:extLst>
              <a:ext uri="{FF2B5EF4-FFF2-40B4-BE49-F238E27FC236}">
                <a16:creationId xmlns:a16="http://schemas.microsoft.com/office/drawing/2014/main" id="{495B1979-C30B-F16F-D803-D9E4D6FD0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9507" y="1236663"/>
            <a:ext cx="3291840" cy="2240280"/>
          </a:xfrm>
          <a:prstGeom prst="rect">
            <a:avLst/>
          </a:prstGeom>
        </p:spPr>
      </p:pic>
      <p:pic>
        <p:nvPicPr>
          <p:cNvPr id="5" name="Picture 4" descr="A map of the earth with different colors of the weather&#10;&#10;Description automatically generated">
            <a:extLst>
              <a:ext uri="{FF2B5EF4-FFF2-40B4-BE49-F238E27FC236}">
                <a16:creationId xmlns:a16="http://schemas.microsoft.com/office/drawing/2014/main" id="{2C936F4C-5067-1425-A6D6-3843B8275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347" y="1236663"/>
            <a:ext cx="3291840" cy="2240280"/>
          </a:xfrm>
          <a:prstGeom prst="rect">
            <a:avLst/>
          </a:prstGeom>
        </p:spPr>
      </p:pic>
      <p:pic>
        <p:nvPicPr>
          <p:cNvPr id="6" name="Picture 5" descr="A map of the earth with different colors of the same color&#10;&#10;Description automatically generated with medium confidence">
            <a:extLst>
              <a:ext uri="{FF2B5EF4-FFF2-40B4-BE49-F238E27FC236}">
                <a16:creationId xmlns:a16="http://schemas.microsoft.com/office/drawing/2014/main" id="{AB301AF4-77BF-6BF4-36C1-04C46A238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666" y="3408972"/>
            <a:ext cx="3291840" cy="2240280"/>
          </a:xfrm>
          <a:prstGeom prst="rect">
            <a:avLst/>
          </a:prstGeom>
        </p:spPr>
      </p:pic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F2EA5C2C-563C-2444-C1A4-A28E8F9ED8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9507" y="3412295"/>
            <a:ext cx="3291840" cy="2240280"/>
          </a:xfrm>
          <a:prstGeom prst="rect">
            <a:avLst/>
          </a:prstGeom>
        </p:spPr>
      </p:pic>
      <p:pic>
        <p:nvPicPr>
          <p:cNvPr id="8" name="Picture 7" descr="A map of the united states&#10;&#10;Description automatically generated">
            <a:extLst>
              <a:ext uri="{FF2B5EF4-FFF2-40B4-BE49-F238E27FC236}">
                <a16:creationId xmlns:a16="http://schemas.microsoft.com/office/drawing/2014/main" id="{D0F5090A-0D0E-2878-4278-0E7DBB16B4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1347" y="3408972"/>
            <a:ext cx="3291840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27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1000">
                <a:srgbClr val="01224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6CF39718-232A-C643-076B-CDE03A47C8CB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BF7CED-F117-E644-A3BC-15703D4A823B}" type="slidenum">
              <a:rPr lang="en-US" smtClean="0"/>
              <a:t>16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3C329A-EBD6-6428-AB78-8FC980361EAA}"/>
              </a:ext>
            </a:extLst>
          </p:cNvPr>
          <p:cNvSpPr txBox="1"/>
          <p:nvPr/>
        </p:nvSpPr>
        <p:spPr>
          <a:xfrm>
            <a:off x="7689239" y="1146346"/>
            <a:ext cx="44297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The average (over all pixels in the EEZ) number of cloud-free observations per day is derived for each season.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The results are shown in the left panel for LEO and GEO at 3,2 and 1 </a:t>
            </a:r>
            <a:r>
              <a:rPr lang="en-US" sz="1600" dirty="0" err="1">
                <a:solidFill>
                  <a:schemeClr val="bg1"/>
                </a:solidFill>
              </a:rPr>
              <a:t>hr</a:t>
            </a:r>
            <a:r>
              <a:rPr lang="en-US" sz="1600" dirty="0">
                <a:solidFill>
                  <a:schemeClr val="bg1"/>
                </a:solidFill>
              </a:rPr>
              <a:t> repeats.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The lowest cadence GEO instrument shows overall better coverage than LEO.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In the bottom right plot, the 3-hr cadence GEO daily observations are normalized by the number of LEO observations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0423D5-C40E-C058-311A-43B429D4B443}"/>
              </a:ext>
            </a:extLst>
          </p:cNvPr>
          <p:cNvSpPr txBox="1"/>
          <p:nvPr/>
        </p:nvSpPr>
        <p:spPr>
          <a:xfrm>
            <a:off x="214023" y="96120"/>
            <a:ext cx="117639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Average Number of Independent Daily Observations over a 90-Day Period</a:t>
            </a:r>
          </a:p>
        </p:txBody>
      </p:sp>
      <p:pic>
        <p:nvPicPr>
          <p:cNvPr id="5" name="Picture 4" descr="A graph with different colored squares&#10;&#10;Description automatically generated">
            <a:extLst>
              <a:ext uri="{FF2B5EF4-FFF2-40B4-BE49-F238E27FC236}">
                <a16:creationId xmlns:a16="http://schemas.microsoft.com/office/drawing/2014/main" id="{E67BDA5C-3DC9-18A3-D7EB-50F380272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86" y="1259540"/>
            <a:ext cx="3474720" cy="2606040"/>
          </a:xfrm>
          <a:prstGeom prst="rect">
            <a:avLst/>
          </a:prstGeom>
        </p:spPr>
      </p:pic>
      <p:pic>
        <p:nvPicPr>
          <p:cNvPr id="6" name="Picture 5" descr="A graph with different colored squares&#10;&#10;Description automatically generated">
            <a:extLst>
              <a:ext uri="{FF2B5EF4-FFF2-40B4-BE49-F238E27FC236}">
                <a16:creationId xmlns:a16="http://schemas.microsoft.com/office/drawing/2014/main" id="{FA6DE7BF-3D78-6A16-DA21-C6005C47A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355" y="1259540"/>
            <a:ext cx="3474720" cy="2606040"/>
          </a:xfrm>
          <a:prstGeom prst="rect">
            <a:avLst/>
          </a:prstGeom>
        </p:spPr>
      </p:pic>
      <p:pic>
        <p:nvPicPr>
          <p:cNvPr id="13" name="Picture 12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16258D19-D686-BE36-D65C-5E7190A95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986" y="3865580"/>
            <a:ext cx="3474720" cy="2606040"/>
          </a:xfrm>
          <a:prstGeom prst="rect">
            <a:avLst/>
          </a:prstGeom>
        </p:spPr>
      </p:pic>
      <p:pic>
        <p:nvPicPr>
          <p:cNvPr id="15" name="Picture 14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89E4D7F3-811C-0746-A2DD-EEFECA7DCB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2355" y="3865580"/>
            <a:ext cx="3474720" cy="2606040"/>
          </a:xfrm>
          <a:prstGeom prst="rect">
            <a:avLst/>
          </a:prstGeom>
        </p:spPr>
      </p:pic>
      <p:pic>
        <p:nvPicPr>
          <p:cNvPr id="16" name="Picture 15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63007FE9-2AA8-54FB-949B-D87D146801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1729" y="3932872"/>
            <a:ext cx="3474720" cy="2606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10EF6C-9C2D-60A3-E579-0E204A38C825}"/>
              </a:ext>
            </a:extLst>
          </p:cNvPr>
          <p:cNvSpPr txBox="1"/>
          <p:nvPr/>
        </p:nvSpPr>
        <p:spPr>
          <a:xfrm>
            <a:off x="7965966" y="6551977"/>
            <a:ext cx="3876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Winter</a:t>
            </a:r>
            <a:r>
              <a:rPr lang="en-US" sz="1400" dirty="0">
                <a:solidFill>
                  <a:schemeClr val="bg1"/>
                </a:solidFill>
              </a:rPr>
              <a:t>: 1.6x </a:t>
            </a:r>
            <a:r>
              <a:rPr lang="en-US" sz="1400" b="1" dirty="0">
                <a:solidFill>
                  <a:schemeClr val="bg1"/>
                </a:solidFill>
              </a:rPr>
              <a:t>Spring</a:t>
            </a:r>
            <a:r>
              <a:rPr lang="en-US" sz="1400" dirty="0">
                <a:solidFill>
                  <a:schemeClr val="bg1"/>
                </a:solidFill>
              </a:rPr>
              <a:t>: 3.2x </a:t>
            </a:r>
            <a:r>
              <a:rPr lang="en-US" sz="1400" b="1" dirty="0">
                <a:solidFill>
                  <a:schemeClr val="bg1"/>
                </a:solidFill>
              </a:rPr>
              <a:t>Summer</a:t>
            </a:r>
            <a:r>
              <a:rPr lang="en-US" sz="1400" dirty="0">
                <a:solidFill>
                  <a:schemeClr val="bg1"/>
                </a:solidFill>
              </a:rPr>
              <a:t>: 3.4x </a:t>
            </a:r>
            <a:r>
              <a:rPr lang="en-US" sz="1400" b="1" dirty="0">
                <a:solidFill>
                  <a:schemeClr val="bg1"/>
                </a:solidFill>
              </a:rPr>
              <a:t>Fall</a:t>
            </a:r>
            <a:r>
              <a:rPr lang="en-US" sz="1400" dirty="0">
                <a:solidFill>
                  <a:schemeClr val="bg1"/>
                </a:solidFill>
              </a:rPr>
              <a:t>: 2.6x</a:t>
            </a:r>
          </a:p>
        </p:txBody>
      </p:sp>
    </p:spTree>
    <p:extLst>
      <p:ext uri="{BB962C8B-B14F-4D97-AF65-F5344CB8AC3E}">
        <p14:creationId xmlns:p14="http://schemas.microsoft.com/office/powerpoint/2010/main" val="1975435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1000">
                <a:srgbClr val="01224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6CF39718-232A-C643-076B-CDE03A47C8CB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BF7CED-F117-E644-A3BC-15703D4A823B}" type="slidenum">
              <a:rPr lang="en-US" smtClean="0"/>
              <a:t>17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3C329A-EBD6-6428-AB78-8FC980361EAA}"/>
              </a:ext>
            </a:extLst>
          </p:cNvPr>
          <p:cNvSpPr txBox="1"/>
          <p:nvPr/>
        </p:nvSpPr>
        <p:spPr>
          <a:xfrm>
            <a:off x="348845" y="1149092"/>
            <a:ext cx="114943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OCX is planned for NOAA's next generation of geostationary environmental satellites, </a:t>
            </a:r>
            <a:r>
              <a:rPr lang="en-US" sz="2400" dirty="0" err="1">
                <a:solidFill>
                  <a:schemeClr val="bg1"/>
                </a:solidFill>
              </a:rPr>
              <a:t>GeoXO</a:t>
            </a:r>
            <a:r>
              <a:rPr lang="en-US" sz="2400" dirty="0">
                <a:solidFill>
                  <a:schemeClr val="bg1"/>
                </a:solidFill>
              </a:rPr>
              <a:t>, focusing on observing ocean biology, chemistry, and ecology.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OCX to assess ocean productivity, ecosystem changes, water quality, seafood safety, and hazards like harmful algal blooms (HABs), with analysis every three hours at 300 meters GSD.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OCX offers more frequent and comprehensive ocean and coastal condition observations than current sensors, with at least three-hourly updates.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Frequent observations allow for cloud avoidance and increased ocean color coverage necessary to meet NOAA’s needs (see also J. Joiner’s talk today at 5:30 EST).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hyperspectral nature of OCX allows for a wide spectrum of light analysis, aiding in distinguishing phytoplankton types and tracking algal blooms.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first satellite launch with OCX is planned for 2032.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0423D5-C40E-C058-311A-43B429D4B443}"/>
              </a:ext>
            </a:extLst>
          </p:cNvPr>
          <p:cNvSpPr txBox="1"/>
          <p:nvPr/>
        </p:nvSpPr>
        <p:spPr>
          <a:xfrm>
            <a:off x="214022" y="312937"/>
            <a:ext cx="117639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Summary</a:t>
            </a:r>
          </a:p>
        </p:txBody>
      </p:sp>
      <p:pic>
        <p:nvPicPr>
          <p:cNvPr id="2" name="Picture 2" descr="NOAA's GeoXO Program Approved - SpaceRef">
            <a:extLst>
              <a:ext uri="{FF2B5EF4-FFF2-40B4-BE49-F238E27FC236}">
                <a16:creationId xmlns:a16="http://schemas.microsoft.com/office/drawing/2014/main" id="{E3F53F5D-F90E-5550-DA7D-DA86C82B7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313" y="5518858"/>
            <a:ext cx="1787589" cy="1320359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Welcome to NOAA | NOAA Fisheries">
            <a:extLst>
              <a:ext uri="{FF2B5EF4-FFF2-40B4-BE49-F238E27FC236}">
                <a16:creationId xmlns:a16="http://schemas.microsoft.com/office/drawing/2014/main" id="{25701388-FCB3-DB74-4E48-535EA98CB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6" r="52740"/>
          <a:stretch/>
        </p:blipFill>
        <p:spPr bwMode="auto">
          <a:xfrm>
            <a:off x="7616686" y="5573120"/>
            <a:ext cx="1567421" cy="133201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ile:NASA logo.svg - Wikipedia">
            <a:extLst>
              <a:ext uri="{FF2B5EF4-FFF2-40B4-BE49-F238E27FC236}">
                <a16:creationId xmlns:a16="http://schemas.microsoft.com/office/drawing/2014/main" id="{F87E05C4-44AD-E7F4-C8FC-54582B0D8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258" y="5565993"/>
            <a:ext cx="1500106" cy="1254443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3107A5-EABB-79CF-AEB6-D539666F7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45" y="6015537"/>
            <a:ext cx="2321042" cy="54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6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1000">
                <a:srgbClr val="01224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6CF39718-232A-C643-076B-CDE03A47C8CB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BF7CED-F117-E644-A3BC-15703D4A823B}" type="slidenum">
              <a:rPr lang="en-US" smtClean="0"/>
              <a:t>18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0423D5-C40E-C058-311A-43B429D4B443}"/>
              </a:ext>
            </a:extLst>
          </p:cNvPr>
          <p:cNvSpPr txBox="1"/>
          <p:nvPr/>
        </p:nvSpPr>
        <p:spPr>
          <a:xfrm>
            <a:off x="214022" y="312937"/>
            <a:ext cx="1176395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Appendix</a:t>
            </a:r>
          </a:p>
          <a:p>
            <a:pPr algn="ctr"/>
            <a:endParaRPr lang="en-US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Daily Average OCX Observations Relative to LEO (from the 90-day average)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962C3C-093C-7C63-EBFF-329A3A3F1417}"/>
              </a:ext>
            </a:extLst>
          </p:cNvPr>
          <p:cNvSpPr txBox="1"/>
          <p:nvPr/>
        </p:nvSpPr>
        <p:spPr>
          <a:xfrm>
            <a:off x="214022" y="1813501"/>
            <a:ext cx="11020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The lowest cadence GEO instrument shows overall better coverage than LEO. In plots below the 3-hr (left), 2-hr (middle), and 1-hr (right) cadence GEO daily observations are normalized by the number of LEO observations</a:t>
            </a:r>
          </a:p>
        </p:txBody>
      </p:sp>
      <p:pic>
        <p:nvPicPr>
          <p:cNvPr id="8" name="Picture 7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CDE0510C-639A-1C67-AF7F-27211D15F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01" y="2811464"/>
            <a:ext cx="3657600" cy="2743200"/>
          </a:xfrm>
          <a:prstGeom prst="rect">
            <a:avLst/>
          </a:prstGeom>
        </p:spPr>
      </p:pic>
      <p:pic>
        <p:nvPicPr>
          <p:cNvPr id="9" name="Picture 8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BE5F2F15-B75A-6ED6-8B94-977627C7E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180" y="2811464"/>
            <a:ext cx="3657600" cy="2743200"/>
          </a:xfrm>
          <a:prstGeom prst="rect">
            <a:avLst/>
          </a:prstGeom>
        </p:spPr>
      </p:pic>
      <p:pic>
        <p:nvPicPr>
          <p:cNvPr id="10" name="Picture 9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ED1BF6CE-C2F8-43AF-F1EE-878C7F99E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0159" y="2811464"/>
            <a:ext cx="3657600" cy="27432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3479C7-69F1-E57F-AC41-3E024A28585D}"/>
              </a:ext>
            </a:extLst>
          </p:cNvPr>
          <p:cNvCxnSpPr/>
          <p:nvPr/>
        </p:nvCxnSpPr>
        <p:spPr>
          <a:xfrm>
            <a:off x="893581" y="4844716"/>
            <a:ext cx="10881325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29956E2-8FA2-20DE-084A-69A04B3F1B4D}"/>
              </a:ext>
            </a:extLst>
          </p:cNvPr>
          <p:cNvSpPr txBox="1"/>
          <p:nvPr/>
        </p:nvSpPr>
        <p:spPr>
          <a:xfrm>
            <a:off x="542368" y="5708465"/>
            <a:ext cx="3593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Winter</a:t>
            </a:r>
            <a:r>
              <a:rPr lang="en-US" sz="1400" dirty="0">
                <a:solidFill>
                  <a:schemeClr val="bg1"/>
                </a:solidFill>
              </a:rPr>
              <a:t>: 1.6 </a:t>
            </a:r>
            <a:r>
              <a:rPr lang="en-US" sz="1400" b="1" dirty="0">
                <a:solidFill>
                  <a:schemeClr val="bg1"/>
                </a:solidFill>
              </a:rPr>
              <a:t>Spring</a:t>
            </a:r>
            <a:r>
              <a:rPr lang="en-US" sz="1400" dirty="0">
                <a:solidFill>
                  <a:schemeClr val="bg1"/>
                </a:solidFill>
              </a:rPr>
              <a:t>: 3.2 </a:t>
            </a:r>
            <a:r>
              <a:rPr lang="en-US" sz="1400" b="1" dirty="0">
                <a:solidFill>
                  <a:schemeClr val="bg1"/>
                </a:solidFill>
              </a:rPr>
              <a:t>Summer</a:t>
            </a:r>
            <a:r>
              <a:rPr lang="en-US" sz="1400" dirty="0">
                <a:solidFill>
                  <a:schemeClr val="bg1"/>
                </a:solidFill>
              </a:rPr>
              <a:t>: 3.4 </a:t>
            </a:r>
            <a:r>
              <a:rPr lang="en-US" sz="1400" b="1" dirty="0">
                <a:solidFill>
                  <a:schemeClr val="bg1"/>
                </a:solidFill>
              </a:rPr>
              <a:t>Fall</a:t>
            </a:r>
            <a:r>
              <a:rPr lang="en-US" sz="1400" dirty="0">
                <a:solidFill>
                  <a:schemeClr val="bg1"/>
                </a:solidFill>
              </a:rPr>
              <a:t>: 2.6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812984-923C-3E6B-DDB9-74D84B7E2E6A}"/>
              </a:ext>
            </a:extLst>
          </p:cNvPr>
          <p:cNvSpPr txBox="1"/>
          <p:nvPr/>
        </p:nvSpPr>
        <p:spPr>
          <a:xfrm>
            <a:off x="4323347" y="5708465"/>
            <a:ext cx="3593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Winter</a:t>
            </a:r>
            <a:r>
              <a:rPr lang="en-US" sz="1400" dirty="0">
                <a:solidFill>
                  <a:schemeClr val="bg1"/>
                </a:solidFill>
              </a:rPr>
              <a:t>: 2.5 </a:t>
            </a:r>
            <a:r>
              <a:rPr lang="en-US" sz="1400" b="1" dirty="0">
                <a:solidFill>
                  <a:schemeClr val="bg1"/>
                </a:solidFill>
              </a:rPr>
              <a:t>Spring</a:t>
            </a:r>
            <a:r>
              <a:rPr lang="en-US" sz="1400" dirty="0">
                <a:solidFill>
                  <a:schemeClr val="bg1"/>
                </a:solidFill>
              </a:rPr>
              <a:t>: 4.8 </a:t>
            </a:r>
            <a:r>
              <a:rPr lang="en-US" sz="1400" b="1" dirty="0">
                <a:solidFill>
                  <a:schemeClr val="bg1"/>
                </a:solidFill>
              </a:rPr>
              <a:t>Summer</a:t>
            </a:r>
            <a:r>
              <a:rPr lang="en-US" sz="1400" dirty="0">
                <a:solidFill>
                  <a:schemeClr val="bg1"/>
                </a:solidFill>
              </a:rPr>
              <a:t>: 5.1 </a:t>
            </a:r>
            <a:r>
              <a:rPr lang="en-US" sz="1400" b="1" dirty="0">
                <a:solidFill>
                  <a:schemeClr val="bg1"/>
                </a:solidFill>
              </a:rPr>
              <a:t>Fall</a:t>
            </a:r>
            <a:r>
              <a:rPr lang="en-US" sz="1400" dirty="0">
                <a:solidFill>
                  <a:schemeClr val="bg1"/>
                </a:solidFill>
              </a:rPr>
              <a:t>: 3.6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95F1B7-38C6-3670-C5F6-C80D7EA01ABA}"/>
              </a:ext>
            </a:extLst>
          </p:cNvPr>
          <p:cNvSpPr txBox="1"/>
          <p:nvPr/>
        </p:nvSpPr>
        <p:spPr>
          <a:xfrm>
            <a:off x="8104326" y="5715538"/>
            <a:ext cx="3593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Winter</a:t>
            </a:r>
            <a:r>
              <a:rPr lang="en-US" sz="1400" dirty="0">
                <a:solidFill>
                  <a:schemeClr val="bg1"/>
                </a:solidFill>
              </a:rPr>
              <a:t>: 4.6 </a:t>
            </a:r>
            <a:r>
              <a:rPr lang="en-US" sz="1400" b="1" dirty="0">
                <a:solidFill>
                  <a:schemeClr val="bg1"/>
                </a:solidFill>
              </a:rPr>
              <a:t>Spring</a:t>
            </a:r>
            <a:r>
              <a:rPr lang="en-US" sz="1400" dirty="0">
                <a:solidFill>
                  <a:schemeClr val="bg1"/>
                </a:solidFill>
              </a:rPr>
              <a:t>: 8.8 </a:t>
            </a:r>
            <a:r>
              <a:rPr lang="en-US" sz="1400" b="1" dirty="0">
                <a:solidFill>
                  <a:schemeClr val="bg1"/>
                </a:solidFill>
              </a:rPr>
              <a:t>Summer</a:t>
            </a:r>
            <a:r>
              <a:rPr lang="en-US" sz="1400" dirty="0">
                <a:solidFill>
                  <a:schemeClr val="bg1"/>
                </a:solidFill>
              </a:rPr>
              <a:t>: 9.8 </a:t>
            </a:r>
            <a:r>
              <a:rPr lang="en-US" sz="1400" b="1" dirty="0">
                <a:solidFill>
                  <a:schemeClr val="bg1"/>
                </a:solidFill>
              </a:rPr>
              <a:t>Fall</a:t>
            </a:r>
            <a:r>
              <a:rPr lang="en-US" sz="1400" dirty="0">
                <a:solidFill>
                  <a:schemeClr val="bg1"/>
                </a:solidFill>
              </a:rPr>
              <a:t>: 6.6</a:t>
            </a:r>
          </a:p>
        </p:txBody>
      </p:sp>
    </p:spTree>
    <p:extLst>
      <p:ext uri="{BB962C8B-B14F-4D97-AF65-F5344CB8AC3E}">
        <p14:creationId xmlns:p14="http://schemas.microsoft.com/office/powerpoint/2010/main" val="3023285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699"/>
            <a:ext cx="12192000" cy="2044699"/>
          </a:xfrm>
          <a:prstGeom prst="rect">
            <a:avLst/>
          </a:prstGeom>
          <a:gradFill flip="none" rotWithShape="1">
            <a:gsLst>
              <a:gs pos="0">
                <a:srgbClr val="012247">
                  <a:alpha val="0"/>
                </a:srgbClr>
              </a:gs>
              <a:gs pos="91000">
                <a:srgbClr val="01224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53677C9-4265-8AC3-0D95-3AE81756A55D}"/>
              </a:ext>
            </a:extLst>
          </p:cNvPr>
          <p:cNvSpPr/>
          <p:nvPr/>
        </p:nvSpPr>
        <p:spPr>
          <a:xfrm>
            <a:off x="1975104" y="4383465"/>
            <a:ext cx="1310640" cy="23120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A38C415-FC95-0781-7ECA-BF29FB94430C}"/>
              </a:ext>
            </a:extLst>
          </p:cNvPr>
          <p:cNvSpPr/>
          <p:nvPr/>
        </p:nvSpPr>
        <p:spPr>
          <a:xfrm>
            <a:off x="8778240" y="4383465"/>
            <a:ext cx="1310640" cy="23120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0910DA-E8BC-25EF-C895-C4ACB58084A6}"/>
              </a:ext>
            </a:extLst>
          </p:cNvPr>
          <p:cNvGrpSpPr/>
          <p:nvPr/>
        </p:nvGrpSpPr>
        <p:grpSpPr>
          <a:xfrm>
            <a:off x="899147" y="0"/>
            <a:ext cx="10544537" cy="6860939"/>
            <a:chOff x="823731" y="0"/>
            <a:chExt cx="10544537" cy="68609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5AB24C-CE78-1E3E-E786-B117B8F5C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12720" t="17043" r="10330" b="12668"/>
            <a:stretch/>
          </p:blipFill>
          <p:spPr>
            <a:xfrm>
              <a:off x="823731" y="1338943"/>
              <a:ext cx="10544537" cy="5521996"/>
            </a:xfrm>
            <a:prstGeom prst="round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09F6F8-DB42-A187-15F4-FB62EC171E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12720" r="10330" b="87218"/>
            <a:stretch/>
          </p:blipFill>
          <p:spPr>
            <a:xfrm>
              <a:off x="823731" y="0"/>
              <a:ext cx="10544537" cy="1004207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514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1000">
                <a:srgbClr val="01224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C4FB07C-2DE5-1091-5859-3BF5E94F4F12}"/>
              </a:ext>
            </a:extLst>
          </p:cNvPr>
          <p:cNvSpPr txBox="1">
            <a:spLocks/>
          </p:cNvSpPr>
          <p:nvPr/>
        </p:nvSpPr>
        <p:spPr>
          <a:xfrm>
            <a:off x="1470845" y="-200639"/>
            <a:ext cx="9250310" cy="1686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OCX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objectives and NOAA’s operational needs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3230D2-B5A3-631A-9373-B3A086C7E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494" y="1307904"/>
            <a:ext cx="3440319" cy="2462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74B75C-D32E-101A-4C96-252D7FB83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813" y="1307903"/>
            <a:ext cx="4362658" cy="2462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D36125-3858-F182-954A-2623DDE21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493" y="3770261"/>
            <a:ext cx="7801589" cy="279976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BFE3A1A-BE2E-9161-0E68-64AEF7855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1" y="4613895"/>
            <a:ext cx="1796331" cy="179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A28A7B-5B21-681E-43F7-60842048E4AF}"/>
              </a:ext>
            </a:extLst>
          </p:cNvPr>
          <p:cNvSpPr txBox="1"/>
          <p:nvPr/>
        </p:nvSpPr>
        <p:spPr>
          <a:xfrm>
            <a:off x="393161" y="4244563"/>
            <a:ext cx="1625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OCX Fact Sheet</a:t>
            </a:r>
          </a:p>
        </p:txBody>
      </p:sp>
    </p:spTree>
    <p:extLst>
      <p:ext uri="{BB962C8B-B14F-4D97-AF65-F5344CB8AC3E}">
        <p14:creationId xmlns:p14="http://schemas.microsoft.com/office/powerpoint/2010/main" val="1659376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0" y="12699"/>
            <a:ext cx="12192000" cy="2044699"/>
          </a:xfrm>
          <a:prstGeom prst="rect">
            <a:avLst/>
          </a:prstGeom>
          <a:gradFill flip="none" rotWithShape="1">
            <a:gsLst>
              <a:gs pos="0">
                <a:srgbClr val="012247">
                  <a:alpha val="0"/>
                </a:srgbClr>
              </a:gs>
              <a:gs pos="91000">
                <a:srgbClr val="01224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120769A-5CC9-4AD3-B267-30CE1CF8573E}"/>
              </a:ext>
            </a:extLst>
          </p:cNvPr>
          <p:cNvSpPr txBox="1">
            <a:spLocks/>
          </p:cNvSpPr>
          <p:nvPr/>
        </p:nvSpPr>
        <p:spPr>
          <a:xfrm>
            <a:off x="1977117" y="140553"/>
            <a:ext cx="8463280" cy="10266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  <a:sym typeface="Arial"/>
              </a:rPr>
              <a:t>Timeline to 1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  <a:sym typeface="Arial"/>
              </a:rPr>
              <a:t>st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  <a:sym typeface="Arial"/>
              </a:rPr>
              <a:t> GeoXO Launch</a:t>
            </a:r>
          </a:p>
        </p:txBody>
      </p:sp>
      <p:sp>
        <p:nvSpPr>
          <p:cNvPr id="6" name="Arrow: Right 12">
            <a:extLst>
              <a:ext uri="{FF2B5EF4-FFF2-40B4-BE49-F238E27FC236}">
                <a16:creationId xmlns:a16="http://schemas.microsoft.com/office/drawing/2014/main" id="{4DC20F66-3DFB-4E7A-8F24-BDA01AA90F2A}"/>
              </a:ext>
            </a:extLst>
          </p:cNvPr>
          <p:cNvSpPr/>
          <p:nvPr/>
        </p:nvSpPr>
        <p:spPr>
          <a:xfrm>
            <a:off x="575366" y="2187658"/>
            <a:ext cx="11403876" cy="3516917"/>
          </a:xfrm>
          <a:prstGeom prst="rightArrow">
            <a:avLst>
              <a:gd name="adj1" fmla="val 77423"/>
              <a:gd name="adj2" fmla="val 21724"/>
            </a:avLst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53DC3B-BED3-43F1-A2D3-F892D02C3DE9}"/>
              </a:ext>
            </a:extLst>
          </p:cNvPr>
          <p:cNvSpPr txBox="1"/>
          <p:nvPr/>
        </p:nvSpPr>
        <p:spPr>
          <a:xfrm>
            <a:off x="850374" y="4039103"/>
            <a:ext cx="558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MS0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BDC333A2-E5AA-4976-A863-941A4A502624}"/>
              </a:ext>
            </a:extLst>
          </p:cNvPr>
          <p:cNvSpPr/>
          <p:nvPr/>
        </p:nvSpPr>
        <p:spPr>
          <a:xfrm>
            <a:off x="1001221" y="3892446"/>
            <a:ext cx="194872" cy="15112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A9DA06-6CA6-43B7-9B01-D112A962181F}"/>
              </a:ext>
            </a:extLst>
          </p:cNvPr>
          <p:cNvSpPr txBox="1"/>
          <p:nvPr/>
        </p:nvSpPr>
        <p:spPr>
          <a:xfrm>
            <a:off x="2319815" y="4036066"/>
            <a:ext cx="558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MS1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2FA5B8C-1730-42A8-AA0D-613E5A6924E1}"/>
              </a:ext>
            </a:extLst>
          </p:cNvPr>
          <p:cNvSpPr/>
          <p:nvPr/>
        </p:nvSpPr>
        <p:spPr>
          <a:xfrm>
            <a:off x="2481733" y="3872315"/>
            <a:ext cx="194872" cy="15112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8FC679CC-A417-4027-B9F7-EA65BAE9375A}"/>
              </a:ext>
            </a:extLst>
          </p:cNvPr>
          <p:cNvSpPr/>
          <p:nvPr/>
        </p:nvSpPr>
        <p:spPr>
          <a:xfrm>
            <a:off x="2239295" y="3202547"/>
            <a:ext cx="194872" cy="15112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693035-CEF2-4F66-A99F-8BCC5C8C577C}"/>
              </a:ext>
            </a:extLst>
          </p:cNvPr>
          <p:cNvSpPr txBox="1"/>
          <p:nvPr/>
        </p:nvSpPr>
        <p:spPr>
          <a:xfrm>
            <a:off x="2119767" y="2626591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KDP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44F1CA-81D0-4AAD-B8EC-FE438299F537}"/>
              </a:ext>
            </a:extLst>
          </p:cNvPr>
          <p:cNvSpPr txBox="1"/>
          <p:nvPr/>
        </p:nvSpPr>
        <p:spPr>
          <a:xfrm>
            <a:off x="1789896" y="2854046"/>
            <a:ext cx="580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MCR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10475A59-123A-477A-B2E4-C1077869E408}"/>
              </a:ext>
            </a:extLst>
          </p:cNvPr>
          <p:cNvSpPr/>
          <p:nvPr/>
        </p:nvSpPr>
        <p:spPr>
          <a:xfrm>
            <a:off x="2008051" y="3195317"/>
            <a:ext cx="194872" cy="15112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2A5BDA-4AF8-4F89-A005-179ADFCCB22C}"/>
              </a:ext>
            </a:extLst>
          </p:cNvPr>
          <p:cNvSpPr txBox="1"/>
          <p:nvPr/>
        </p:nvSpPr>
        <p:spPr>
          <a:xfrm>
            <a:off x="736592" y="2581782"/>
            <a:ext cx="675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Form.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Auth.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2BF77DB-A008-4C0E-946B-03058B0D4E8B}"/>
              </a:ext>
            </a:extLst>
          </p:cNvPr>
          <p:cNvCxnSpPr>
            <a:cxnSpLocks/>
          </p:cNvCxnSpPr>
          <p:nvPr/>
        </p:nvCxnSpPr>
        <p:spPr>
          <a:xfrm>
            <a:off x="1147870" y="3117685"/>
            <a:ext cx="5020" cy="26923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C1C48D2-16C3-40B5-826E-4F19D79DFD49}"/>
              </a:ext>
            </a:extLst>
          </p:cNvPr>
          <p:cNvSpPr txBox="1"/>
          <p:nvPr/>
        </p:nvSpPr>
        <p:spPr>
          <a:xfrm>
            <a:off x="1593407" y="1287263"/>
            <a:ext cx="12057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NOSC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Endorses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Observation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DBBD5E-9F5D-4E6B-B12D-AC4C04EF28BC}"/>
              </a:ext>
            </a:extLst>
          </p:cNvPr>
          <p:cNvSpPr txBox="1"/>
          <p:nvPr/>
        </p:nvSpPr>
        <p:spPr>
          <a:xfrm>
            <a:off x="2786203" y="2867610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SRR</a:t>
            </a: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DD623F0-BD5D-4D03-93FD-F0646D16C5DA}"/>
              </a:ext>
            </a:extLst>
          </p:cNvPr>
          <p:cNvSpPr/>
          <p:nvPr/>
        </p:nvSpPr>
        <p:spPr>
          <a:xfrm>
            <a:off x="2958387" y="3205458"/>
            <a:ext cx="194872" cy="15112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C466168E-D81D-45C8-8F90-EA137C2648D7}"/>
              </a:ext>
            </a:extLst>
          </p:cNvPr>
          <p:cNvSpPr/>
          <p:nvPr/>
        </p:nvSpPr>
        <p:spPr>
          <a:xfrm>
            <a:off x="3440828" y="3884018"/>
            <a:ext cx="194872" cy="15112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DA8787-B8C3-4B6A-8376-8EF939A75E75}"/>
              </a:ext>
            </a:extLst>
          </p:cNvPr>
          <p:cNvSpPr txBox="1"/>
          <p:nvPr/>
        </p:nvSpPr>
        <p:spPr>
          <a:xfrm>
            <a:off x="3125343" y="2621013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KDP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698D56-8BC0-49E8-996B-C9278D2FE459}"/>
              </a:ext>
            </a:extLst>
          </p:cNvPr>
          <p:cNvSpPr txBox="1"/>
          <p:nvPr/>
        </p:nvSpPr>
        <p:spPr>
          <a:xfrm>
            <a:off x="2863093" y="4036066"/>
            <a:ext cx="1423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MS2/3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(DOC Baseline)</a:t>
            </a: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60E8851-6DE4-43DC-888B-EE72DC628A82}"/>
              </a:ext>
            </a:extLst>
          </p:cNvPr>
          <p:cNvSpPr/>
          <p:nvPr/>
        </p:nvSpPr>
        <p:spPr>
          <a:xfrm>
            <a:off x="3309615" y="3212967"/>
            <a:ext cx="194872" cy="15112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AE3734-F753-4F0C-8AD0-808D60EF0331}"/>
              </a:ext>
            </a:extLst>
          </p:cNvPr>
          <p:cNvSpPr txBox="1"/>
          <p:nvPr/>
        </p:nvSpPr>
        <p:spPr>
          <a:xfrm>
            <a:off x="594890" y="1279739"/>
            <a:ext cx="11352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User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Reqts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WG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(XORWG)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Convened</a:t>
            </a: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C15DC03D-43D8-4251-82AD-BB0665D21B08}"/>
              </a:ext>
            </a:extLst>
          </p:cNvPr>
          <p:cNvSpPr/>
          <p:nvPr/>
        </p:nvSpPr>
        <p:spPr>
          <a:xfrm>
            <a:off x="4537723" y="3207643"/>
            <a:ext cx="194872" cy="151124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72B8C4A0-09E5-4523-8CCB-2AF81DF71BAA}"/>
              </a:ext>
            </a:extLst>
          </p:cNvPr>
          <p:cNvSpPr/>
          <p:nvPr/>
        </p:nvSpPr>
        <p:spPr>
          <a:xfrm>
            <a:off x="4876317" y="3209258"/>
            <a:ext cx="194872" cy="151124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5F2CF0-0D6F-44D4-BF11-DAEFF2FF2E49}"/>
              </a:ext>
            </a:extLst>
          </p:cNvPr>
          <p:cNvSpPr txBox="1"/>
          <p:nvPr/>
        </p:nvSpPr>
        <p:spPr>
          <a:xfrm>
            <a:off x="4331920" y="2900314"/>
            <a:ext cx="598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MDR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6E2E95-F493-4E0D-92B1-083C6CA91AAA}"/>
              </a:ext>
            </a:extLst>
          </p:cNvPr>
          <p:cNvSpPr txBox="1"/>
          <p:nvPr/>
        </p:nvSpPr>
        <p:spPr>
          <a:xfrm>
            <a:off x="4704533" y="2622426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KDP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36DBDD95-00ED-4D40-8A67-9D428961C0C9}"/>
              </a:ext>
            </a:extLst>
          </p:cNvPr>
          <p:cNvSpPr/>
          <p:nvPr/>
        </p:nvSpPr>
        <p:spPr>
          <a:xfrm>
            <a:off x="3440828" y="3884019"/>
            <a:ext cx="194872" cy="15112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0" name="Connector: Elbow 169">
            <a:extLst>
              <a:ext uri="{FF2B5EF4-FFF2-40B4-BE49-F238E27FC236}">
                <a16:creationId xmlns:a16="http://schemas.microsoft.com/office/drawing/2014/main" id="{73555B97-6589-4DA4-B01E-CBBC79546A8F}"/>
              </a:ext>
            </a:extLst>
          </p:cNvPr>
          <p:cNvCxnSpPr>
            <a:cxnSpLocks/>
            <a:stCxn id="24" idx="2"/>
          </p:cNvCxnSpPr>
          <p:nvPr/>
        </p:nvCxnSpPr>
        <p:spPr>
          <a:xfrm rot="16200000" flipH="1">
            <a:off x="707719" y="2811751"/>
            <a:ext cx="1034423" cy="124833"/>
          </a:xfrm>
          <a:prstGeom prst="bentConnector3">
            <a:avLst>
              <a:gd name="adj1" fmla="val 24463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Table 4">
            <a:extLst>
              <a:ext uri="{FF2B5EF4-FFF2-40B4-BE49-F238E27FC236}">
                <a16:creationId xmlns:a16="http://schemas.microsoft.com/office/drawing/2014/main" id="{780FC3EB-37E7-41BD-A135-65996E926FCF}"/>
              </a:ext>
            </a:extLst>
          </p:cNvPr>
          <p:cNvGraphicFramePr>
            <a:graphicFrameLocks noGrp="1"/>
          </p:cNvGraphicFramePr>
          <p:nvPr/>
        </p:nvGraphicFramePr>
        <p:xfrm>
          <a:off x="1049910" y="3414380"/>
          <a:ext cx="10380706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1479">
                  <a:extLst>
                    <a:ext uri="{9D8B030D-6E8A-4147-A177-3AD203B41FA5}">
                      <a16:colId xmlns:a16="http://schemas.microsoft.com/office/drawing/2014/main" val="360580588"/>
                    </a:ext>
                  </a:extLst>
                </a:gridCol>
                <a:gridCol w="741479">
                  <a:extLst>
                    <a:ext uri="{9D8B030D-6E8A-4147-A177-3AD203B41FA5}">
                      <a16:colId xmlns:a16="http://schemas.microsoft.com/office/drawing/2014/main" val="3932363456"/>
                    </a:ext>
                  </a:extLst>
                </a:gridCol>
                <a:gridCol w="741479">
                  <a:extLst>
                    <a:ext uri="{9D8B030D-6E8A-4147-A177-3AD203B41FA5}">
                      <a16:colId xmlns:a16="http://schemas.microsoft.com/office/drawing/2014/main" val="2002571023"/>
                    </a:ext>
                  </a:extLst>
                </a:gridCol>
                <a:gridCol w="741479">
                  <a:extLst>
                    <a:ext uri="{9D8B030D-6E8A-4147-A177-3AD203B41FA5}">
                      <a16:colId xmlns:a16="http://schemas.microsoft.com/office/drawing/2014/main" val="3953847377"/>
                    </a:ext>
                  </a:extLst>
                </a:gridCol>
                <a:gridCol w="741479">
                  <a:extLst>
                    <a:ext uri="{9D8B030D-6E8A-4147-A177-3AD203B41FA5}">
                      <a16:colId xmlns:a16="http://schemas.microsoft.com/office/drawing/2014/main" val="1504328850"/>
                    </a:ext>
                  </a:extLst>
                </a:gridCol>
                <a:gridCol w="741479">
                  <a:extLst>
                    <a:ext uri="{9D8B030D-6E8A-4147-A177-3AD203B41FA5}">
                      <a16:colId xmlns:a16="http://schemas.microsoft.com/office/drawing/2014/main" val="2323144511"/>
                    </a:ext>
                  </a:extLst>
                </a:gridCol>
                <a:gridCol w="741479">
                  <a:extLst>
                    <a:ext uri="{9D8B030D-6E8A-4147-A177-3AD203B41FA5}">
                      <a16:colId xmlns:a16="http://schemas.microsoft.com/office/drawing/2014/main" val="3557093410"/>
                    </a:ext>
                  </a:extLst>
                </a:gridCol>
                <a:gridCol w="741479">
                  <a:extLst>
                    <a:ext uri="{9D8B030D-6E8A-4147-A177-3AD203B41FA5}">
                      <a16:colId xmlns:a16="http://schemas.microsoft.com/office/drawing/2014/main" val="2938745862"/>
                    </a:ext>
                  </a:extLst>
                </a:gridCol>
                <a:gridCol w="741479">
                  <a:extLst>
                    <a:ext uri="{9D8B030D-6E8A-4147-A177-3AD203B41FA5}">
                      <a16:colId xmlns:a16="http://schemas.microsoft.com/office/drawing/2014/main" val="1612603623"/>
                    </a:ext>
                  </a:extLst>
                </a:gridCol>
                <a:gridCol w="741479">
                  <a:extLst>
                    <a:ext uri="{9D8B030D-6E8A-4147-A177-3AD203B41FA5}">
                      <a16:colId xmlns:a16="http://schemas.microsoft.com/office/drawing/2014/main" val="359873506"/>
                    </a:ext>
                  </a:extLst>
                </a:gridCol>
                <a:gridCol w="741479">
                  <a:extLst>
                    <a:ext uri="{9D8B030D-6E8A-4147-A177-3AD203B41FA5}">
                      <a16:colId xmlns:a16="http://schemas.microsoft.com/office/drawing/2014/main" val="3964663447"/>
                    </a:ext>
                  </a:extLst>
                </a:gridCol>
                <a:gridCol w="741479">
                  <a:extLst>
                    <a:ext uri="{9D8B030D-6E8A-4147-A177-3AD203B41FA5}">
                      <a16:colId xmlns:a16="http://schemas.microsoft.com/office/drawing/2014/main" val="2944118169"/>
                    </a:ext>
                  </a:extLst>
                </a:gridCol>
                <a:gridCol w="741479">
                  <a:extLst>
                    <a:ext uri="{9D8B030D-6E8A-4147-A177-3AD203B41FA5}">
                      <a16:colId xmlns:a16="http://schemas.microsoft.com/office/drawing/2014/main" val="2965910920"/>
                    </a:ext>
                  </a:extLst>
                </a:gridCol>
                <a:gridCol w="741479">
                  <a:extLst>
                    <a:ext uri="{9D8B030D-6E8A-4147-A177-3AD203B41FA5}">
                      <a16:colId xmlns:a16="http://schemas.microsoft.com/office/drawing/2014/main" val="384345995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FY20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FY21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FY22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FY23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FY24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FY25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FY26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FY27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FY28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FY29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FY30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FY31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FY32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FY33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627181"/>
                  </a:ext>
                </a:extLst>
              </a:tr>
            </a:tbl>
          </a:graphicData>
        </a:graphic>
      </p:graphicFrame>
      <p:cxnSp>
        <p:nvCxnSpPr>
          <p:cNvPr id="32" name="Connector: Elbow 63">
            <a:extLst>
              <a:ext uri="{FF2B5EF4-FFF2-40B4-BE49-F238E27FC236}">
                <a16:creationId xmlns:a16="http://schemas.microsoft.com/office/drawing/2014/main" id="{835830BD-BE8B-4E29-A6E8-99E367EBF5B6}"/>
              </a:ext>
            </a:extLst>
          </p:cNvPr>
          <p:cNvCxnSpPr>
            <a:cxnSpLocks/>
          </p:cNvCxnSpPr>
          <p:nvPr/>
        </p:nvCxnSpPr>
        <p:spPr>
          <a:xfrm rot="5400000">
            <a:off x="1512070" y="2707153"/>
            <a:ext cx="1026898" cy="341557"/>
          </a:xfrm>
          <a:prstGeom prst="bentConnector3">
            <a:avLst>
              <a:gd name="adj1" fmla="val 27244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8FE0929D-FCBF-4915-B9D1-37A2DB10FF45}"/>
              </a:ext>
            </a:extLst>
          </p:cNvPr>
          <p:cNvSpPr/>
          <p:nvPr/>
        </p:nvSpPr>
        <p:spPr>
          <a:xfrm>
            <a:off x="5165183" y="3204543"/>
            <a:ext cx="194872" cy="151124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9F06685-BF33-4D55-AF8E-631EA3535C89}"/>
              </a:ext>
            </a:extLst>
          </p:cNvPr>
          <p:cNvSpPr/>
          <p:nvPr/>
        </p:nvSpPr>
        <p:spPr>
          <a:xfrm>
            <a:off x="5434769" y="3217659"/>
            <a:ext cx="194872" cy="151124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2B97FD-F1D0-430C-9551-9D8BC03A9893}"/>
              </a:ext>
            </a:extLst>
          </p:cNvPr>
          <p:cNvSpPr txBox="1"/>
          <p:nvPr/>
        </p:nvSpPr>
        <p:spPr>
          <a:xfrm>
            <a:off x="4993846" y="2897214"/>
            <a:ext cx="529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PDR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FD59F7-8B8B-47AE-B4D2-24F51D3195B0}"/>
              </a:ext>
            </a:extLst>
          </p:cNvPr>
          <p:cNvSpPr txBox="1"/>
          <p:nvPr/>
        </p:nvSpPr>
        <p:spPr>
          <a:xfrm>
            <a:off x="5285987" y="2630827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KDP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</a:t>
            </a: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F835F6AB-9413-4EE9-BAE9-FA8D0E25E0A9}"/>
              </a:ext>
            </a:extLst>
          </p:cNvPr>
          <p:cNvSpPr/>
          <p:nvPr/>
        </p:nvSpPr>
        <p:spPr>
          <a:xfrm>
            <a:off x="6533388" y="3203145"/>
            <a:ext cx="194872" cy="151124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F90ED72-35FC-4058-ADD8-CEC1737F7A1C}"/>
              </a:ext>
            </a:extLst>
          </p:cNvPr>
          <p:cNvSpPr txBox="1"/>
          <p:nvPr/>
        </p:nvSpPr>
        <p:spPr>
          <a:xfrm>
            <a:off x="6360448" y="2895815"/>
            <a:ext cx="532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CDR</a:t>
            </a: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C3E6803E-ADAD-427F-A80F-E84F50FAD4F8}"/>
              </a:ext>
            </a:extLst>
          </p:cNvPr>
          <p:cNvSpPr/>
          <p:nvPr/>
        </p:nvSpPr>
        <p:spPr>
          <a:xfrm>
            <a:off x="9105791" y="3203145"/>
            <a:ext cx="194872" cy="151124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2120B4-1D13-4238-B6AC-936C0B17D68D}"/>
              </a:ext>
            </a:extLst>
          </p:cNvPr>
          <p:cNvSpPr txBox="1"/>
          <p:nvPr/>
        </p:nvSpPr>
        <p:spPr>
          <a:xfrm>
            <a:off x="8977736" y="2884314"/>
            <a:ext cx="442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SIR</a:t>
            </a:r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B6E3F404-321C-4A67-840A-B6B87B2304D9}"/>
              </a:ext>
            </a:extLst>
          </p:cNvPr>
          <p:cNvSpPr/>
          <p:nvPr/>
        </p:nvSpPr>
        <p:spPr>
          <a:xfrm>
            <a:off x="9336992" y="3202547"/>
            <a:ext cx="194872" cy="151124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9F0850-29B8-43AD-9A2C-E5D71B6E379F}"/>
              </a:ext>
            </a:extLst>
          </p:cNvPr>
          <p:cNvSpPr txBox="1"/>
          <p:nvPr/>
        </p:nvSpPr>
        <p:spPr>
          <a:xfrm>
            <a:off x="9188210" y="2615715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KDP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</a:t>
            </a: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1A06FEAF-DF5E-4028-AFBF-DD73F3208DD6}"/>
              </a:ext>
            </a:extLst>
          </p:cNvPr>
          <p:cNvSpPr/>
          <p:nvPr/>
        </p:nvSpPr>
        <p:spPr>
          <a:xfrm>
            <a:off x="9988181" y="3210837"/>
            <a:ext cx="194872" cy="151124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5910FF1-2604-4757-BE54-6897F4136B03}"/>
              </a:ext>
            </a:extLst>
          </p:cNvPr>
          <p:cNvSpPr txBox="1"/>
          <p:nvPr/>
        </p:nvSpPr>
        <p:spPr>
          <a:xfrm>
            <a:off x="9785827" y="2903507"/>
            <a:ext cx="545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ORR</a:t>
            </a:r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85C3E659-423F-447B-AD15-09E3B38F9E24}"/>
              </a:ext>
            </a:extLst>
          </p:cNvPr>
          <p:cNvSpPr/>
          <p:nvPr/>
        </p:nvSpPr>
        <p:spPr>
          <a:xfrm>
            <a:off x="10219383" y="3210239"/>
            <a:ext cx="194872" cy="151124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FE85F77-A440-41B1-9CAE-423EDB6324AE}"/>
              </a:ext>
            </a:extLst>
          </p:cNvPr>
          <p:cNvSpPr txBox="1"/>
          <p:nvPr/>
        </p:nvSpPr>
        <p:spPr>
          <a:xfrm>
            <a:off x="10070601" y="2623407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KDP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CA8DA83-1FCD-49DC-9D3A-E46EBAF1CFD9}"/>
              </a:ext>
            </a:extLst>
          </p:cNvPr>
          <p:cNvSpPr txBox="1"/>
          <p:nvPr/>
        </p:nvSpPr>
        <p:spPr>
          <a:xfrm>
            <a:off x="4700181" y="4029479"/>
            <a:ext cx="1409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Congressional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Baseline</a:t>
            </a:r>
          </a:p>
        </p:txBody>
      </p:sp>
      <p:cxnSp>
        <p:nvCxnSpPr>
          <p:cNvPr id="48" name="Connector: Elbow 113">
            <a:extLst>
              <a:ext uri="{FF2B5EF4-FFF2-40B4-BE49-F238E27FC236}">
                <a16:creationId xmlns:a16="http://schemas.microsoft.com/office/drawing/2014/main" id="{D42C8280-C034-4DE9-8408-03F7D174DA7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353036" y="3821639"/>
            <a:ext cx="340251" cy="259452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941F3E57-E6CC-4307-B75E-BE4EE39DE115}"/>
              </a:ext>
            </a:extLst>
          </p:cNvPr>
          <p:cNvSpPr txBox="1"/>
          <p:nvPr/>
        </p:nvSpPr>
        <p:spPr>
          <a:xfrm>
            <a:off x="10540701" y="1511565"/>
            <a:ext cx="1096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GeoXO-I1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Launch</a:t>
            </a:r>
          </a:p>
        </p:txBody>
      </p:sp>
      <p:cxnSp>
        <p:nvCxnSpPr>
          <p:cNvPr id="50" name="Connector: Elbow 122">
            <a:extLst>
              <a:ext uri="{FF2B5EF4-FFF2-40B4-BE49-F238E27FC236}">
                <a16:creationId xmlns:a16="http://schemas.microsoft.com/office/drawing/2014/main" id="{949BD296-EB8B-401E-8F7F-315C39D66BFA}"/>
              </a:ext>
            </a:extLst>
          </p:cNvPr>
          <p:cNvCxnSpPr>
            <a:cxnSpLocks/>
            <a:stCxn id="49" idx="2"/>
            <a:endCxn id="61" idx="0"/>
          </p:cNvCxnSpPr>
          <p:nvPr/>
        </p:nvCxnSpPr>
        <p:spPr>
          <a:xfrm rot="5400000">
            <a:off x="10315389" y="2456798"/>
            <a:ext cx="1134219" cy="413302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6D67C9BE-F41B-415E-9380-CF551F1B3A5F}"/>
              </a:ext>
            </a:extLst>
          </p:cNvPr>
          <p:cNvSpPr/>
          <p:nvPr/>
        </p:nvSpPr>
        <p:spPr>
          <a:xfrm>
            <a:off x="1049909" y="4677879"/>
            <a:ext cx="1516216" cy="39042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Pre-formulation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065C7FA-256E-45AD-8388-E855ED281ABE}"/>
              </a:ext>
            </a:extLst>
          </p:cNvPr>
          <p:cNvSpPr/>
          <p:nvPr/>
        </p:nvSpPr>
        <p:spPr>
          <a:xfrm>
            <a:off x="2596537" y="4673398"/>
            <a:ext cx="2957131" cy="3981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Formulation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329A7A6-485A-4A7F-997B-45CAFF79F856}"/>
              </a:ext>
            </a:extLst>
          </p:cNvPr>
          <p:cNvSpPr/>
          <p:nvPr/>
        </p:nvSpPr>
        <p:spPr>
          <a:xfrm>
            <a:off x="5589916" y="4667637"/>
            <a:ext cx="5143016" cy="3981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Implementation</a:t>
            </a:r>
          </a:p>
        </p:txBody>
      </p:sp>
      <p:sp>
        <p:nvSpPr>
          <p:cNvPr id="54" name="Arrow: Right 5">
            <a:extLst>
              <a:ext uri="{FF2B5EF4-FFF2-40B4-BE49-F238E27FC236}">
                <a16:creationId xmlns:a16="http://schemas.microsoft.com/office/drawing/2014/main" id="{83E7B49A-F385-42F3-925C-7F9545E58DEE}"/>
              </a:ext>
            </a:extLst>
          </p:cNvPr>
          <p:cNvSpPr/>
          <p:nvPr/>
        </p:nvSpPr>
        <p:spPr>
          <a:xfrm>
            <a:off x="10766981" y="4468338"/>
            <a:ext cx="729900" cy="797749"/>
          </a:xfrm>
          <a:prstGeom prst="rightArrow">
            <a:avLst>
              <a:gd name="adj1" fmla="val 50000"/>
              <a:gd name="adj2" fmla="val 2295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Ops</a:t>
            </a:r>
          </a:p>
        </p:txBody>
      </p:sp>
      <p:sp>
        <p:nvSpPr>
          <p:cNvPr id="55" name="Arrow: Down 54">
            <a:extLst>
              <a:ext uri="{FF2B5EF4-FFF2-40B4-BE49-F238E27FC236}">
                <a16:creationId xmlns:a16="http://schemas.microsoft.com/office/drawing/2014/main" id="{75A3B36D-7BD2-40D0-9824-2F8879C99122}"/>
              </a:ext>
            </a:extLst>
          </p:cNvPr>
          <p:cNvSpPr/>
          <p:nvPr/>
        </p:nvSpPr>
        <p:spPr>
          <a:xfrm>
            <a:off x="4155356" y="2130623"/>
            <a:ext cx="356215" cy="507285"/>
          </a:xfrm>
          <a:prstGeom prst="downArrow">
            <a:avLst/>
          </a:prstGeom>
          <a:solidFill>
            <a:schemeClr val="tx1"/>
          </a:solidFill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23982AC-D5B8-4A25-B43A-259FB04FBEA7}"/>
              </a:ext>
            </a:extLst>
          </p:cNvPr>
          <p:cNvSpPr txBox="1"/>
          <p:nvPr/>
        </p:nvSpPr>
        <p:spPr>
          <a:xfrm>
            <a:off x="3516663" y="1658509"/>
            <a:ext cx="1745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We are here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409496-4661-4849-A280-FB2AB0D6E8E9}"/>
              </a:ext>
            </a:extLst>
          </p:cNvPr>
          <p:cNvSpPr txBox="1"/>
          <p:nvPr/>
        </p:nvSpPr>
        <p:spPr>
          <a:xfrm>
            <a:off x="3575398" y="2653357"/>
            <a:ext cx="9044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Contract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Awards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326CC69D-2CC7-416F-B15F-607BDD5BBD04}"/>
              </a:ext>
            </a:extLst>
          </p:cNvPr>
          <p:cNvSpPr/>
          <p:nvPr/>
        </p:nvSpPr>
        <p:spPr>
          <a:xfrm rot="10800000">
            <a:off x="3609613" y="3222090"/>
            <a:ext cx="194872" cy="15112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524D688-298B-4AEC-981D-CF712C8382C0}"/>
              </a:ext>
            </a:extLst>
          </p:cNvPr>
          <p:cNvSpPr/>
          <p:nvPr/>
        </p:nvSpPr>
        <p:spPr>
          <a:xfrm>
            <a:off x="3716338" y="3246953"/>
            <a:ext cx="549428" cy="1067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39014B4-37C8-47FA-9E46-F9937CCA82BB}"/>
              </a:ext>
            </a:extLst>
          </p:cNvPr>
          <p:cNvSpPr/>
          <p:nvPr/>
        </p:nvSpPr>
        <p:spPr>
          <a:xfrm>
            <a:off x="4219630" y="3212226"/>
            <a:ext cx="194872" cy="151124"/>
          </a:xfrm>
          <a:prstGeom prst="triangle">
            <a:avLst/>
          </a:prstGeom>
          <a:solidFill>
            <a:srgbClr val="009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1ED49C37-A0C6-4494-814C-AB37C1FCEC7A}"/>
              </a:ext>
            </a:extLst>
          </p:cNvPr>
          <p:cNvSpPr/>
          <p:nvPr/>
        </p:nvSpPr>
        <p:spPr>
          <a:xfrm>
            <a:off x="10578411" y="3230559"/>
            <a:ext cx="194872" cy="151124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267A107-210F-4A33-9B99-A5F97840A834}"/>
              </a:ext>
            </a:extLst>
          </p:cNvPr>
          <p:cNvSpPr txBox="1"/>
          <p:nvPr/>
        </p:nvSpPr>
        <p:spPr>
          <a:xfrm>
            <a:off x="4376738" y="5313859"/>
            <a:ext cx="2582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Lightning Mapper: </a:t>
            </a:r>
            <a:r>
              <a:rPr lang="en-US" sz="16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blackout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B62BB9F-1788-4159-A981-C8B1587F6C40}"/>
              </a:ext>
            </a:extLst>
          </p:cNvPr>
          <p:cNvSpPr txBox="1"/>
          <p:nvPr/>
        </p:nvSpPr>
        <p:spPr>
          <a:xfrm>
            <a:off x="1730137" y="5313859"/>
            <a:ext cx="24064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Implementation contracts: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Imager: L3Harris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Sounder: BAE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6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Ocean Color: BAE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Atmo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Comp: BAE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6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Spacecraft: LM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1158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2044699"/>
          </a:xfrm>
          <a:prstGeom prst="rect">
            <a:avLst/>
          </a:prstGeom>
          <a:gradFill flip="none" rotWithShape="1">
            <a:gsLst>
              <a:gs pos="0">
                <a:srgbClr val="012247">
                  <a:alpha val="0"/>
                </a:srgbClr>
              </a:gs>
              <a:gs pos="91000">
                <a:srgbClr val="01224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-150918" y="-230731"/>
            <a:ext cx="12192000" cy="1686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OCX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– next gen ocean color sensors aboard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GeoXO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BF64D8-E5EA-7A1C-A592-030126A958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25" t="1526" r="15092"/>
          <a:stretch/>
        </p:blipFill>
        <p:spPr>
          <a:xfrm>
            <a:off x="4758434" y="1205416"/>
            <a:ext cx="5459767" cy="56525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CF7CCF-C4B0-A25D-A482-33668BAE8F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6085" t="17043" r="16744" b="38732"/>
          <a:stretch/>
        </p:blipFill>
        <p:spPr>
          <a:xfrm>
            <a:off x="9512427" y="3488652"/>
            <a:ext cx="2352582" cy="3474359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3B06D5-FA3D-1F80-9DAD-1B8A16ABE4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7107" t="17043" r="66567" b="41352"/>
          <a:stretch/>
        </p:blipFill>
        <p:spPr>
          <a:xfrm>
            <a:off x="2635190" y="3488652"/>
            <a:ext cx="2237174" cy="3268568"/>
          </a:xfrm>
          <a:prstGeom prst="round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E48DCA-68BB-B51E-B105-8710B941B031}"/>
              </a:ext>
            </a:extLst>
          </p:cNvPr>
          <p:cNvCxnSpPr>
            <a:cxnSpLocks/>
          </p:cNvCxnSpPr>
          <p:nvPr/>
        </p:nvCxnSpPr>
        <p:spPr>
          <a:xfrm flipH="1" flipV="1">
            <a:off x="8913183" y="2902106"/>
            <a:ext cx="1305018" cy="20427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C680A6-F230-B43B-8B9E-30C5E50AC915}"/>
              </a:ext>
            </a:extLst>
          </p:cNvPr>
          <p:cNvCxnSpPr>
            <a:cxnSpLocks/>
          </p:cNvCxnSpPr>
          <p:nvPr/>
        </p:nvCxnSpPr>
        <p:spPr>
          <a:xfrm flipV="1">
            <a:off x="4003832" y="2432482"/>
            <a:ext cx="2778711" cy="28586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9DAD91B-F7A9-F2FA-6158-FDD5925FEB05}"/>
              </a:ext>
            </a:extLst>
          </p:cNvPr>
          <p:cNvSpPr txBox="1"/>
          <p:nvPr/>
        </p:nvSpPr>
        <p:spPr>
          <a:xfrm>
            <a:off x="11113757" y="5599316"/>
            <a:ext cx="60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75°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7694A0-0F69-FE77-FCFE-10A228180BA6}"/>
              </a:ext>
            </a:extLst>
          </p:cNvPr>
          <p:cNvSpPr txBox="1"/>
          <p:nvPr/>
        </p:nvSpPr>
        <p:spPr>
          <a:xfrm>
            <a:off x="4185847" y="5599316"/>
            <a:ext cx="734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137°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54273A-E53A-009B-594E-CD83E196C023}"/>
              </a:ext>
            </a:extLst>
          </p:cNvPr>
          <p:cNvSpPr txBox="1"/>
          <p:nvPr/>
        </p:nvSpPr>
        <p:spPr>
          <a:xfrm>
            <a:off x="333968" y="1397675"/>
            <a:ext cx="33921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Coverage: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EEZ East Region plus Great Lakes, and EEZ West Region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Flexible and Efficient Imaging Pattern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Field of Regard 16.3° – Earth’s Full Disk</a:t>
            </a:r>
          </a:p>
        </p:txBody>
      </p:sp>
    </p:spTree>
    <p:extLst>
      <p:ext uri="{BB962C8B-B14F-4D97-AF65-F5344CB8AC3E}">
        <p14:creationId xmlns:p14="http://schemas.microsoft.com/office/powerpoint/2010/main" val="3472183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7143BF-A589-379F-4B7E-AC92C7595A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1000">
                <a:srgbClr val="01224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D597E8-32C9-317A-524C-7F62AA88D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5238" y="50786"/>
            <a:ext cx="3626929" cy="341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3B635B-5043-EEE6-E6EF-2F1A0021D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5238" y="3469141"/>
            <a:ext cx="3626929" cy="3418355"/>
          </a:xfrm>
          <a:prstGeom prst="rect">
            <a:avLst/>
          </a:prstGeom>
        </p:spPr>
      </p:pic>
      <p:pic>
        <p:nvPicPr>
          <p:cNvPr id="7" name="vid_ball_scan_2022-03-20.mp4">
            <a:hlinkClick r:id="" action="ppaction://media"/>
            <a:extLst>
              <a:ext uri="{FF2B5EF4-FFF2-40B4-BE49-F238E27FC236}">
                <a16:creationId xmlns:a16="http://schemas.microsoft.com/office/drawing/2014/main" id="{312CBF80-96C8-BE71-FF33-D834AF6EEF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26990"/>
          <a:stretch/>
        </p:blipFill>
        <p:spPr>
          <a:xfrm>
            <a:off x="1078646" y="993058"/>
            <a:ext cx="6655113" cy="40490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BFEE5E-3BD6-D7D8-5864-63797B7A6334}"/>
              </a:ext>
            </a:extLst>
          </p:cNvPr>
          <p:cNvSpPr txBox="1"/>
          <p:nvPr/>
        </p:nvSpPr>
        <p:spPr>
          <a:xfrm>
            <a:off x="9833" y="5178318"/>
            <a:ext cx="84557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Scanning Algorithm: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1. Impose AMF or other availability criterion, here AMF&lt;5 (shown with a tan contour on the video below)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2. Determine start and end times of availability for each pixel within the EEZ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3. Scan at fixed locations (ROIs), as more than 12% of the ROI becomes available. </a:t>
            </a:r>
          </a:p>
          <a:p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The availability of the West coast EEZ is shown for reference, and can be included in future exploration of scanning patterns.</a:t>
            </a: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370474-981A-D2AC-488C-6B949E3631BA}"/>
              </a:ext>
            </a:extLst>
          </p:cNvPr>
          <p:cNvSpPr txBox="1"/>
          <p:nvPr/>
        </p:nvSpPr>
        <p:spPr>
          <a:xfrm>
            <a:off x="8740877" y="495947"/>
            <a:ext cx="1435509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”scan” - multiple slit data collection with FOV:  0.79 deg x 1.14 deg Duration: 10 min per scan</a:t>
            </a:r>
          </a:p>
          <a:p>
            <a:r>
              <a:rPr lang="en-US" sz="1000" dirty="0">
                <a:solidFill>
                  <a:schemeClr val="accent1"/>
                </a:solidFill>
              </a:rPr>
              <a:t>East EEZ + GL is covered by 12 scans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9D7372-0F4D-D6C1-A70B-6779CBF5AE69}"/>
              </a:ext>
            </a:extLst>
          </p:cNvPr>
          <p:cNvSpPr txBox="1"/>
          <p:nvPr/>
        </p:nvSpPr>
        <p:spPr>
          <a:xfrm>
            <a:off x="1935429" y="50786"/>
            <a:ext cx="6100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  <a:sym typeface="Arial"/>
              </a:rPr>
              <a:t>OCX Scan Rate and Pattern</a:t>
            </a:r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445380-1F18-35E0-34C4-5CEE86AEA403}"/>
              </a:ext>
            </a:extLst>
          </p:cNvPr>
          <p:cNvSpPr txBox="1"/>
          <p:nvPr/>
        </p:nvSpPr>
        <p:spPr>
          <a:xfrm>
            <a:off x="3466213" y="594230"/>
            <a:ext cx="2058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2 hours refresh rate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F0977A-B269-D787-8A0C-0AD1FF562162}"/>
              </a:ext>
            </a:extLst>
          </p:cNvPr>
          <p:cNvSpPr txBox="1"/>
          <p:nvPr/>
        </p:nvSpPr>
        <p:spPr>
          <a:xfrm>
            <a:off x="3276950" y="4502868"/>
            <a:ext cx="225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 Mass Factor (AMF)</a:t>
            </a:r>
          </a:p>
        </p:txBody>
      </p:sp>
    </p:spTree>
    <p:extLst>
      <p:ext uri="{BB962C8B-B14F-4D97-AF65-F5344CB8AC3E}">
        <p14:creationId xmlns:p14="http://schemas.microsoft.com/office/powerpoint/2010/main" val="201380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F453ED-CF33-B97F-BE1C-F68A68DDC4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1000">
                <a:srgbClr val="01224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B49DFC-50F7-A075-6A20-A7A7A897F7F8}"/>
              </a:ext>
            </a:extLst>
          </p:cNvPr>
          <p:cNvSpPr txBox="1"/>
          <p:nvPr/>
        </p:nvSpPr>
        <p:spPr>
          <a:xfrm>
            <a:off x="1627238" y="149630"/>
            <a:ext cx="8937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  <a:sym typeface="Arial"/>
              </a:rPr>
              <a:t>Channel Definitions, SNR, Dynamic Range</a:t>
            </a: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322B4B-349F-0D6E-7B29-6E9A454A14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66"/>
          <a:stretch/>
        </p:blipFill>
        <p:spPr>
          <a:xfrm>
            <a:off x="5853153" y="1384279"/>
            <a:ext cx="6252369" cy="36268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EE3126-1C84-CAD9-3447-C5827A3F183B}"/>
              </a:ext>
            </a:extLst>
          </p:cNvPr>
          <p:cNvSpPr txBox="1"/>
          <p:nvPr/>
        </p:nvSpPr>
        <p:spPr>
          <a:xfrm>
            <a:off x="86478" y="873517"/>
            <a:ext cx="5619192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Requirements: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Hyperspectral coverage 0.35 – 1.02 µm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Spectral resolution: 10 nm in the fluoresce region, 20 nm elsewhere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chemeClr val="bg1"/>
                </a:solidFill>
              </a:rPr>
              <a:t>SNR: 400:1 for 350nm-390nm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</a:rPr>
              <a:t>              600:1 for 390nm-890nm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chemeClr val="bg1"/>
                </a:solidFill>
              </a:rPr>
              <a:t>DR: No saturation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chemeClr val="bg1"/>
                </a:solidFill>
              </a:rPr>
              <a:t>Center wavelength knowledge &lt;0.1 nm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BE2FB-CB5C-60EC-2413-E8F40336F47C}"/>
              </a:ext>
            </a:extLst>
          </p:cNvPr>
          <p:cNvSpPr txBox="1"/>
          <p:nvPr/>
        </p:nvSpPr>
        <p:spPr>
          <a:xfrm>
            <a:off x="6206639" y="5195911"/>
            <a:ext cx="55453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CBE baseline specs:</a:t>
            </a:r>
          </a:p>
          <a:p>
            <a:r>
              <a:rPr lang="en-US" dirty="0">
                <a:solidFill>
                  <a:schemeClr val="bg1"/>
                </a:solidFill>
              </a:rPr>
              <a:t>Spectral range: 0.348 – 1.05</a:t>
            </a:r>
            <a:r>
              <a:rPr lang="en-US" sz="1800" dirty="0">
                <a:solidFill>
                  <a:schemeClr val="bg1"/>
                </a:solidFill>
              </a:rPr>
              <a:t> µm</a:t>
            </a:r>
          </a:p>
          <a:p>
            <a:r>
              <a:rPr lang="en-US" dirty="0">
                <a:solidFill>
                  <a:schemeClr val="bg1"/>
                </a:solidFill>
              </a:rPr>
              <a:t>Resolution:  &lt;5 nm 0.348-0.55</a:t>
            </a:r>
            <a:r>
              <a:rPr lang="en-US" sz="1800" dirty="0">
                <a:solidFill>
                  <a:schemeClr val="bg1"/>
                </a:solidFill>
              </a:rPr>
              <a:t> µm, &lt;10 nm 0.55-0.7 µm, &lt;20 nm 1.05 µm</a:t>
            </a:r>
          </a:p>
          <a:p>
            <a:r>
              <a:rPr lang="en-US" dirty="0">
                <a:solidFill>
                  <a:schemeClr val="bg1"/>
                </a:solidFill>
              </a:rPr>
              <a:t>SNR: Significant margin ~2000 at 0.45</a:t>
            </a:r>
            <a:r>
              <a:rPr lang="en-US" sz="1800" dirty="0">
                <a:solidFill>
                  <a:schemeClr val="bg1"/>
                </a:solidFill>
              </a:rPr>
              <a:t> µm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80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4A5EA7-E9AF-AE3B-07A6-308B19992B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1000">
                <a:srgbClr val="01224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17858-20AE-645C-DE46-E7E13BFFE289}"/>
              </a:ext>
            </a:extLst>
          </p:cNvPr>
          <p:cNvSpPr txBox="1"/>
          <p:nvPr/>
        </p:nvSpPr>
        <p:spPr>
          <a:xfrm>
            <a:off x="2669458" y="129966"/>
            <a:ext cx="685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  <a:sym typeface="Arial"/>
              </a:rPr>
              <a:t>Spatial Resolution and Sampling</a:t>
            </a:r>
            <a:endParaRPr lang="en-US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B4CFED-A9A8-038B-8EC1-77CC1D3363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2" t="8230" r="8784" b="9638"/>
          <a:stretch/>
        </p:blipFill>
        <p:spPr>
          <a:xfrm>
            <a:off x="6243119" y="1465178"/>
            <a:ext cx="5873825" cy="34535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2BB18B-C97B-6562-96AA-8AC3A68836AF}"/>
              </a:ext>
            </a:extLst>
          </p:cNvPr>
          <p:cNvSpPr txBox="1"/>
          <p:nvPr/>
        </p:nvSpPr>
        <p:spPr>
          <a:xfrm>
            <a:off x="2440027" y="1095846"/>
            <a:ext cx="1363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GeoXO</a:t>
            </a:r>
            <a:r>
              <a:rPr lang="en-US" dirty="0">
                <a:solidFill>
                  <a:schemeClr val="bg1"/>
                </a:solidFill>
              </a:rPr>
              <a:t> West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B6977B-B835-6A69-4207-58698F711032}"/>
              </a:ext>
            </a:extLst>
          </p:cNvPr>
          <p:cNvSpPr txBox="1"/>
          <p:nvPr/>
        </p:nvSpPr>
        <p:spPr>
          <a:xfrm>
            <a:off x="8388910" y="1095846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GeoXO</a:t>
            </a:r>
            <a:r>
              <a:rPr lang="en-US" dirty="0">
                <a:solidFill>
                  <a:schemeClr val="bg1"/>
                </a:solidFill>
              </a:rPr>
              <a:t> East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B7C6F6-AA80-7406-3992-3969EC7389CD}"/>
              </a:ext>
            </a:extLst>
          </p:cNvPr>
          <p:cNvSpPr txBox="1"/>
          <p:nvPr/>
        </p:nvSpPr>
        <p:spPr>
          <a:xfrm>
            <a:off x="324464" y="5243331"/>
            <a:ext cx="55570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Spatial Resolution: 300 meters</a:t>
            </a:r>
          </a:p>
          <a:p>
            <a:r>
              <a:rPr lang="en-US" sz="1800" dirty="0">
                <a:solidFill>
                  <a:schemeClr val="bg1"/>
                </a:solidFill>
              </a:rPr>
              <a:t>Modulation Transfer Function MTF ≥ 0.20 @ 0.6 km/cycle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Image Navigation and Registration (INR): Star Sensing</a:t>
            </a:r>
          </a:p>
          <a:p>
            <a:r>
              <a:rPr lang="en-US" dirty="0">
                <a:solidFill>
                  <a:schemeClr val="bg1"/>
                </a:solidFill>
              </a:rPr>
              <a:t>Frame to Frame INR: &lt; 6.3 µrad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6AD437-DDB5-01A7-ADF1-BD17E67CC2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68" t="8499" r="8834" b="9715"/>
          <a:stretch/>
        </p:blipFill>
        <p:spPr>
          <a:xfrm>
            <a:off x="106684" y="1465178"/>
            <a:ext cx="6029751" cy="345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83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431AE2-8F29-C859-D5CA-4720E7B19F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1000">
                <a:srgbClr val="01224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89023-0658-4196-E0F8-9EBFC8FF1EC7}"/>
              </a:ext>
            </a:extLst>
          </p:cNvPr>
          <p:cNvSpPr txBox="1"/>
          <p:nvPr/>
        </p:nvSpPr>
        <p:spPr>
          <a:xfrm>
            <a:off x="2669458" y="129966"/>
            <a:ext cx="68530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  <a:sym typeface="Arial"/>
              </a:rPr>
              <a:t>Radiometric Performance Requirements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1A1D5-5E6F-A1ED-B597-594D525ECE99}"/>
              </a:ext>
            </a:extLst>
          </p:cNvPr>
          <p:cNvSpPr txBox="1"/>
          <p:nvPr/>
        </p:nvSpPr>
        <p:spPr>
          <a:xfrm>
            <a:off x="648928" y="1799303"/>
            <a:ext cx="104910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On-board Calibration System (solar calibration/diffuser)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 Absolute Accuracy Requirement: &lt;2%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Before System Vicarious Calibration (&lt;0.2% after SVC)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&lt;0.5% calibration drift over the lifetime of OCX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&lt;0.2% RMS repeatability requirement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Minimal channel-to-channel and pixel-to-pixel cross talk &lt; NEDN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&lt;3% Polarization Sensitivity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&lt;1% non-linearity before calibration</a:t>
            </a:r>
          </a:p>
        </p:txBody>
      </p:sp>
    </p:spTree>
    <p:extLst>
      <p:ext uri="{BB962C8B-B14F-4D97-AF65-F5344CB8AC3E}">
        <p14:creationId xmlns:p14="http://schemas.microsoft.com/office/powerpoint/2010/main" val="3949640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95744</TotalTime>
  <Words>1094</Words>
  <Application>Microsoft Macintosh PowerPoint</Application>
  <PresentationFormat>Widescreen</PresentationFormat>
  <Paragraphs>193</Paragraphs>
  <Slides>18</Slides>
  <Notes>17</Notes>
  <HiddenSlides>7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Söhne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Vandermeulen</dc:creator>
  <cp:lastModifiedBy>Ibrahim, Amir (GSFC-6160)</cp:lastModifiedBy>
  <cp:revision>445</cp:revision>
  <cp:lastPrinted>2023-12-08T18:35:59Z</cp:lastPrinted>
  <dcterms:created xsi:type="dcterms:W3CDTF">2021-08-13T15:41:54Z</dcterms:created>
  <dcterms:modified xsi:type="dcterms:W3CDTF">2024-07-29T05:26:43Z</dcterms:modified>
</cp:coreProperties>
</file>